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92" r:id="rId5"/>
    <p:sldId id="319" r:id="rId6"/>
    <p:sldId id="326" r:id="rId7"/>
    <p:sldId id="327" r:id="rId8"/>
    <p:sldId id="328" r:id="rId9"/>
    <p:sldId id="329" r:id="rId10"/>
    <p:sldId id="320" r:id="rId11"/>
    <p:sldId id="337" r:id="rId12"/>
    <p:sldId id="316" r:id="rId13"/>
    <p:sldId id="322" r:id="rId14"/>
    <p:sldId id="323" r:id="rId15"/>
    <p:sldId id="324" r:id="rId16"/>
    <p:sldId id="325" r:id="rId17"/>
    <p:sldId id="332" r:id="rId18"/>
    <p:sldId id="333" r:id="rId19"/>
    <p:sldId id="334" r:id="rId20"/>
    <p:sldId id="336" r:id="rId21"/>
    <p:sldId id="341" r:id="rId22"/>
    <p:sldId id="342" r:id="rId23"/>
    <p:sldId id="339" r:id="rId24"/>
    <p:sldId id="345" r:id="rId25"/>
    <p:sldId id="343" r:id="rId26"/>
    <p:sldId id="346" r:id="rId27"/>
    <p:sldId id="349" r:id="rId28"/>
    <p:sldId id="347" r:id="rId29"/>
    <p:sldId id="348" r:id="rId30"/>
    <p:sldId id="34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a@zeroeggfood.com" initials="h" lastIdx="1" clrIdx="0">
    <p:extLst>
      <p:ext uri="{19B8F6BF-5375-455C-9EA6-DF929625EA0E}">
        <p15:presenceInfo xmlns:p15="http://schemas.microsoft.com/office/powerpoint/2012/main" userId="90d124bcd86cc5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097A8"/>
    <a:srgbClr val="EC089B"/>
    <a:srgbClr val="15F4F9"/>
    <a:srgbClr val="FFCCFF"/>
    <a:srgbClr val="224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8" autoAdjust="0"/>
    <p:restoredTop sz="94619" autoAdjust="0"/>
  </p:normalViewPr>
  <p:slideViewPr>
    <p:cSldViewPr snapToGrid="0">
      <p:cViewPr varScale="1">
        <p:scale>
          <a:sx n="82" d="100"/>
          <a:sy n="82" d="100"/>
        </p:scale>
        <p:origin x="715"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71200C1-489E-4C17-9407-BE9EBF15D381}" type="datetimeFigureOut">
              <a:rPr lang="he-IL" smtClean="0"/>
              <a:t>כ"ח/סיון/תשפ"א</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9118C91-8FD9-4D5D-BA03-F7B6CD742B21}" type="slidenum">
              <a:rPr lang="he-IL" smtClean="0"/>
              <a:t>‹#›</a:t>
            </a:fld>
            <a:endParaRPr lang="he-IL"/>
          </a:p>
        </p:txBody>
      </p:sp>
    </p:spTree>
    <p:extLst>
      <p:ext uri="{BB962C8B-B14F-4D97-AF65-F5344CB8AC3E}">
        <p14:creationId xmlns:p14="http://schemas.microsoft.com/office/powerpoint/2010/main" val="10432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69118C91-8FD9-4D5D-BA03-F7B6CD742B21}" type="slidenum">
              <a:rPr lang="he-IL" smtClean="0"/>
              <a:t>1</a:t>
            </a:fld>
            <a:endParaRPr lang="he-IL"/>
          </a:p>
        </p:txBody>
      </p:sp>
    </p:spTree>
    <p:extLst>
      <p:ext uri="{BB962C8B-B14F-4D97-AF65-F5344CB8AC3E}">
        <p14:creationId xmlns:p14="http://schemas.microsoft.com/office/powerpoint/2010/main" val="3379926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ערכים כבר קיימים בועטים </a:t>
            </a:r>
            <a:r>
              <a:rPr lang="he-IL" dirty="0" err="1"/>
              <a:t>וחייים</a:t>
            </a:r>
            <a:r>
              <a:rPr lang="he-IL" dirty="0"/>
              <a:t> בחברה. אנחנו רק נותנים להם שם. יש משפט שאומר- אל תחפש מחוץ לעצמיך. זה נכון לבני אדם וזה נכון לישות ארגונית.</a:t>
            </a:r>
          </a:p>
        </p:txBody>
      </p:sp>
      <p:sp>
        <p:nvSpPr>
          <p:cNvPr id="4" name="Slide Number Placeholder 3"/>
          <p:cNvSpPr>
            <a:spLocks noGrp="1"/>
          </p:cNvSpPr>
          <p:nvPr>
            <p:ph type="sldNum" sz="quarter" idx="5"/>
          </p:nvPr>
        </p:nvSpPr>
        <p:spPr/>
        <p:txBody>
          <a:bodyPr/>
          <a:lstStyle/>
          <a:p>
            <a:fld id="{69118C91-8FD9-4D5D-BA03-F7B6CD742B21}" type="slidenum">
              <a:rPr lang="he-IL" smtClean="0"/>
              <a:t>11</a:t>
            </a:fld>
            <a:endParaRPr lang="he-IL"/>
          </a:p>
        </p:txBody>
      </p:sp>
    </p:spTree>
    <p:extLst>
      <p:ext uri="{BB962C8B-B14F-4D97-AF65-F5344CB8AC3E}">
        <p14:creationId xmlns:p14="http://schemas.microsoft.com/office/powerpoint/2010/main" val="3856970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אחד </a:t>
            </a:r>
            <a:r>
              <a:rPr lang="he-IL" dirty="0" err="1"/>
              <a:t>החולאים</a:t>
            </a:r>
            <a:r>
              <a:rPr lang="he-IL" dirty="0"/>
              <a:t> והסיבות לציניות בנוגע לערכים זה שיש תפישה די מבוססת , שארגונים מגדירים ערכים שיפים על הפוסטר, אבל לא במציאות. חברת אנרון למשל- אחד הערכים שלה הוא יושרה.. וכולנו זוכרים מה הסיפור עם הביטוי ההתנהגותי של החברה הזו.. בניית אמון בחברה מבוססת קודם כל על האופן בו אנחנו מתנהגים את הערכים שהגדרנו. אחרת, עדיף לא להגדיר בכלל, וכמו שאמרנו הם צריכים לבוא לידי ביטוי ב-</a:t>
            </a:r>
          </a:p>
        </p:txBody>
      </p:sp>
      <p:sp>
        <p:nvSpPr>
          <p:cNvPr id="4" name="Slide Number Placeholder 3"/>
          <p:cNvSpPr>
            <a:spLocks noGrp="1"/>
          </p:cNvSpPr>
          <p:nvPr>
            <p:ph type="sldNum" sz="quarter" idx="5"/>
          </p:nvPr>
        </p:nvSpPr>
        <p:spPr/>
        <p:txBody>
          <a:bodyPr/>
          <a:lstStyle/>
          <a:p>
            <a:fld id="{69118C91-8FD9-4D5D-BA03-F7B6CD742B21}" type="slidenum">
              <a:rPr lang="he-IL" smtClean="0"/>
              <a:t>12</a:t>
            </a:fld>
            <a:endParaRPr lang="he-IL"/>
          </a:p>
        </p:txBody>
      </p:sp>
    </p:spTree>
    <p:extLst>
      <p:ext uri="{BB962C8B-B14F-4D97-AF65-F5344CB8AC3E}">
        <p14:creationId xmlns:p14="http://schemas.microsoft.com/office/powerpoint/2010/main" val="84558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err="1"/>
              <a:t>קבה"ח</a:t>
            </a:r>
            <a:r>
              <a:rPr lang="he-IL" dirty="0"/>
              <a:t>, סגנון תקשורת, שיטת הפקת הלקחים בחברה ומתן פידבק, אופן חגיגת הצלחות ומהי הצלחה בכלל, ולמידה וצמיחה</a:t>
            </a:r>
          </a:p>
          <a:p>
            <a:r>
              <a:rPr lang="he-IL" dirty="0"/>
              <a:t>אז בואו נדבר קצת מה הערכים שלנו צריכים להיות?</a:t>
            </a:r>
          </a:p>
        </p:txBody>
      </p:sp>
      <p:sp>
        <p:nvSpPr>
          <p:cNvPr id="4" name="Slide Number Placeholder 3"/>
          <p:cNvSpPr>
            <a:spLocks noGrp="1"/>
          </p:cNvSpPr>
          <p:nvPr>
            <p:ph type="sldNum" sz="quarter" idx="5"/>
          </p:nvPr>
        </p:nvSpPr>
        <p:spPr/>
        <p:txBody>
          <a:bodyPr/>
          <a:lstStyle/>
          <a:p>
            <a:fld id="{69118C91-8FD9-4D5D-BA03-F7B6CD742B21}" type="slidenum">
              <a:rPr lang="he-IL" smtClean="0"/>
              <a:t>13</a:t>
            </a:fld>
            <a:endParaRPr lang="he-IL"/>
          </a:p>
        </p:txBody>
      </p:sp>
    </p:spTree>
    <p:extLst>
      <p:ext uri="{BB962C8B-B14F-4D97-AF65-F5344CB8AC3E}">
        <p14:creationId xmlns:p14="http://schemas.microsoft.com/office/powerpoint/2010/main" val="4169480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הערכים שלנו צריכים להיות ייחודיים לנו, ותיכף נראה דוגמאות. ככל שהם יהיו ייחודיים לנו ככה יזכרו אותם ויישמו אותם ביומיום. חשוב גם שאחת לכמה זמן שזה מרגיש, חברה תשב עם ההנהלה שלה ותעדכן או תתאים או תדייק את הערכים שלה בהתאם לשלב שבו היא נמצאת ושוב, כדי לוודא השגת מטרות ומימוש </a:t>
            </a:r>
            <a:r>
              <a:rPr lang="he-IL" dirty="0" err="1"/>
              <a:t>חזון</a:t>
            </a:r>
            <a:r>
              <a:rPr lang="he-IL" dirty="0"/>
              <a:t>. אז בואו נראה כמה דוגמאות של חברות מאד מצליחות ומהם הערכים שלהם:</a:t>
            </a:r>
          </a:p>
        </p:txBody>
      </p:sp>
      <p:sp>
        <p:nvSpPr>
          <p:cNvPr id="4" name="Slide Number Placeholder 3"/>
          <p:cNvSpPr>
            <a:spLocks noGrp="1"/>
          </p:cNvSpPr>
          <p:nvPr>
            <p:ph type="sldNum" sz="quarter" idx="5"/>
          </p:nvPr>
        </p:nvSpPr>
        <p:spPr/>
        <p:txBody>
          <a:bodyPr/>
          <a:lstStyle/>
          <a:p>
            <a:fld id="{69118C91-8FD9-4D5D-BA03-F7B6CD742B21}" type="slidenum">
              <a:rPr lang="he-IL" smtClean="0"/>
              <a:t>14</a:t>
            </a:fld>
            <a:endParaRPr lang="he-IL"/>
          </a:p>
        </p:txBody>
      </p:sp>
    </p:spTree>
    <p:extLst>
      <p:ext uri="{BB962C8B-B14F-4D97-AF65-F5344CB8AC3E}">
        <p14:creationId xmlns:p14="http://schemas.microsoft.com/office/powerpoint/2010/main" val="157503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וזה מה שכתבו על </a:t>
            </a:r>
            <a:r>
              <a:rPr lang="he-IL" dirty="0" err="1"/>
              <a:t>הקסה</a:t>
            </a:r>
            <a:r>
              <a:rPr lang="he-IL" dirty="0"/>
              <a:t> בעוד שנה מהיום: לא נגעתי</a:t>
            </a:r>
          </a:p>
        </p:txBody>
      </p:sp>
      <p:sp>
        <p:nvSpPr>
          <p:cNvPr id="4" name="Slide Number Placeholder 3"/>
          <p:cNvSpPr>
            <a:spLocks noGrp="1"/>
          </p:cNvSpPr>
          <p:nvPr>
            <p:ph type="sldNum" sz="quarter" idx="5"/>
          </p:nvPr>
        </p:nvSpPr>
        <p:spPr/>
        <p:txBody>
          <a:bodyPr/>
          <a:lstStyle/>
          <a:p>
            <a:fld id="{69118C91-8FD9-4D5D-BA03-F7B6CD742B21}" type="slidenum">
              <a:rPr lang="he-IL" smtClean="0"/>
              <a:t>15</a:t>
            </a:fld>
            <a:endParaRPr lang="he-IL"/>
          </a:p>
        </p:txBody>
      </p:sp>
    </p:spTree>
    <p:extLst>
      <p:ext uri="{BB962C8B-B14F-4D97-AF65-F5344CB8AC3E}">
        <p14:creationId xmlns:p14="http://schemas.microsoft.com/office/powerpoint/2010/main" val="538333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איזה חיוכים יש לכולם על הפנים.. עכשיו בואו נראה מה יביא אותנו לשם</a:t>
            </a:r>
          </a:p>
        </p:txBody>
      </p:sp>
      <p:sp>
        <p:nvSpPr>
          <p:cNvPr id="4" name="Slide Number Placeholder 3"/>
          <p:cNvSpPr>
            <a:spLocks noGrp="1"/>
          </p:cNvSpPr>
          <p:nvPr>
            <p:ph type="sldNum" sz="quarter" idx="5"/>
          </p:nvPr>
        </p:nvSpPr>
        <p:spPr/>
        <p:txBody>
          <a:bodyPr/>
          <a:lstStyle/>
          <a:p>
            <a:fld id="{69118C91-8FD9-4D5D-BA03-F7B6CD742B21}" type="slidenum">
              <a:rPr lang="he-IL" smtClean="0"/>
              <a:t>16</a:t>
            </a:fld>
            <a:endParaRPr lang="he-IL"/>
          </a:p>
        </p:txBody>
      </p:sp>
    </p:spTree>
    <p:extLst>
      <p:ext uri="{BB962C8B-B14F-4D97-AF65-F5344CB8AC3E}">
        <p14:creationId xmlns:p14="http://schemas.microsoft.com/office/powerpoint/2010/main" val="693068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אנחנו הולכים להתחלק לשלושה צוותים. יהיו לכם 40 דקות לחשוב מה מאפיין חברה כזו כמו שמתוארת במודעה. כל צוות יחשוב על 4-6 מלים ומשמעות שלהם, לדוגמא: </a:t>
            </a:r>
            <a:r>
              <a:rPr lang="en-US" dirty="0"/>
              <a:t>Boldly drive change= make waves with courage and curiosity</a:t>
            </a:r>
            <a:endParaRPr lang="he-IL" dirty="0"/>
          </a:p>
        </p:txBody>
      </p:sp>
      <p:sp>
        <p:nvSpPr>
          <p:cNvPr id="4" name="Slide Number Placeholder 3"/>
          <p:cNvSpPr>
            <a:spLocks noGrp="1"/>
          </p:cNvSpPr>
          <p:nvPr>
            <p:ph type="sldNum" sz="quarter" idx="5"/>
          </p:nvPr>
        </p:nvSpPr>
        <p:spPr/>
        <p:txBody>
          <a:bodyPr/>
          <a:lstStyle/>
          <a:p>
            <a:fld id="{69118C91-8FD9-4D5D-BA03-F7B6CD742B21}" type="slidenum">
              <a:rPr lang="he-IL" smtClean="0"/>
              <a:t>17</a:t>
            </a:fld>
            <a:endParaRPr lang="he-IL"/>
          </a:p>
        </p:txBody>
      </p:sp>
    </p:spTree>
    <p:extLst>
      <p:ext uri="{BB962C8B-B14F-4D97-AF65-F5344CB8AC3E}">
        <p14:creationId xmlns:p14="http://schemas.microsoft.com/office/powerpoint/2010/main" val="2440638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אני מעלה על קובץ, כל צוות משתף את ארבעת עד ששת הערכים שהוא העלה, כמובן שאפשר לשאול ולבקש הבהרות, אנחנו מקיימים דיון. ואחרי שיש לנו רשימה מקסימה של מלים ומשמעותם, נתחלק לצוותים נוספים כדי שיהיה מעניין</a:t>
            </a:r>
          </a:p>
        </p:txBody>
      </p:sp>
      <p:sp>
        <p:nvSpPr>
          <p:cNvPr id="4" name="Slide Number Placeholder 3"/>
          <p:cNvSpPr>
            <a:spLocks noGrp="1"/>
          </p:cNvSpPr>
          <p:nvPr>
            <p:ph type="sldNum" sz="quarter" idx="5"/>
          </p:nvPr>
        </p:nvSpPr>
        <p:spPr/>
        <p:txBody>
          <a:bodyPr/>
          <a:lstStyle/>
          <a:p>
            <a:fld id="{69118C91-8FD9-4D5D-BA03-F7B6CD742B21}" type="slidenum">
              <a:rPr lang="he-IL" smtClean="0"/>
              <a:t>19</a:t>
            </a:fld>
            <a:endParaRPr lang="he-IL"/>
          </a:p>
        </p:txBody>
      </p:sp>
    </p:spTree>
    <p:extLst>
      <p:ext uri="{BB962C8B-B14F-4D97-AF65-F5344CB8AC3E}">
        <p14:creationId xmlns:p14="http://schemas.microsoft.com/office/powerpoint/2010/main" val="2647292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והמטרה הפעם תהיה שכל צוות יבחר את ארבעת הערכים מתוך סך הרשימה שאשלח לכם עכשיו כאשר</a:t>
            </a:r>
          </a:p>
        </p:txBody>
      </p:sp>
      <p:sp>
        <p:nvSpPr>
          <p:cNvPr id="4" name="Slide Number Placeholder 3"/>
          <p:cNvSpPr>
            <a:spLocks noGrp="1"/>
          </p:cNvSpPr>
          <p:nvPr>
            <p:ph type="sldNum" sz="quarter" idx="5"/>
          </p:nvPr>
        </p:nvSpPr>
        <p:spPr/>
        <p:txBody>
          <a:bodyPr/>
          <a:lstStyle/>
          <a:p>
            <a:fld id="{69118C91-8FD9-4D5D-BA03-F7B6CD742B21}" type="slidenum">
              <a:rPr lang="he-IL" smtClean="0"/>
              <a:t>20</a:t>
            </a:fld>
            <a:endParaRPr lang="he-IL"/>
          </a:p>
        </p:txBody>
      </p:sp>
    </p:spTree>
    <p:extLst>
      <p:ext uri="{BB962C8B-B14F-4D97-AF65-F5344CB8AC3E}">
        <p14:creationId xmlns:p14="http://schemas.microsoft.com/office/powerpoint/2010/main" val="2393342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המטרה אחרי 40 דק והפסקה של 10 היא להציג לצוות השני את הערכים בצורת קמפיין, הכי משכנעת יצירתית וויזואלית שאתם יכולים לחשוב עליה. יהיו לכם 2 דק לערך. אחרי ששני הצוותים יציגו, נצא ל 10 דק התכנסות בצוותים כדי לדרג ולתת ציונים. ונחזור למליאה כדי לייצר דיון</a:t>
            </a:r>
          </a:p>
        </p:txBody>
      </p:sp>
      <p:sp>
        <p:nvSpPr>
          <p:cNvPr id="4" name="Slide Number Placeholder 3"/>
          <p:cNvSpPr>
            <a:spLocks noGrp="1"/>
          </p:cNvSpPr>
          <p:nvPr>
            <p:ph type="sldNum" sz="quarter" idx="5"/>
          </p:nvPr>
        </p:nvSpPr>
        <p:spPr/>
        <p:txBody>
          <a:bodyPr/>
          <a:lstStyle/>
          <a:p>
            <a:fld id="{69118C91-8FD9-4D5D-BA03-F7B6CD742B21}" type="slidenum">
              <a:rPr lang="he-IL" smtClean="0"/>
              <a:t>21</a:t>
            </a:fld>
            <a:endParaRPr lang="he-IL"/>
          </a:p>
        </p:txBody>
      </p:sp>
    </p:spTree>
    <p:extLst>
      <p:ext uri="{BB962C8B-B14F-4D97-AF65-F5344CB8AC3E}">
        <p14:creationId xmlns:p14="http://schemas.microsoft.com/office/powerpoint/2010/main" val="206107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חברה מגיעה לרגע של בשלות בעשייה שלה, בו היא מתחייבת לעצמה שזה העובדים שלה, המנהלים, המועמדים, הלקוחות בפועל, הפוטנציאליים והמשקיעים שלה.</a:t>
            </a:r>
          </a:p>
        </p:txBody>
      </p:sp>
      <p:sp>
        <p:nvSpPr>
          <p:cNvPr id="4" name="Slide Number Placeholder 3"/>
          <p:cNvSpPr>
            <a:spLocks noGrp="1"/>
          </p:cNvSpPr>
          <p:nvPr>
            <p:ph type="sldNum" sz="quarter" idx="5"/>
          </p:nvPr>
        </p:nvSpPr>
        <p:spPr/>
        <p:txBody>
          <a:bodyPr/>
          <a:lstStyle/>
          <a:p>
            <a:fld id="{69118C91-8FD9-4D5D-BA03-F7B6CD742B21}" type="slidenum">
              <a:rPr lang="he-IL" smtClean="0"/>
              <a:t>2</a:t>
            </a:fld>
            <a:endParaRPr lang="he-IL"/>
          </a:p>
        </p:txBody>
      </p:sp>
    </p:spTree>
    <p:extLst>
      <p:ext uri="{BB962C8B-B14F-4D97-AF65-F5344CB8AC3E}">
        <p14:creationId xmlns:p14="http://schemas.microsoft.com/office/powerpoint/2010/main" val="887032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10  התייעצות וחזרה למליאה</a:t>
            </a:r>
          </a:p>
        </p:txBody>
      </p:sp>
      <p:sp>
        <p:nvSpPr>
          <p:cNvPr id="4" name="Slide Number Placeholder 3"/>
          <p:cNvSpPr>
            <a:spLocks noGrp="1"/>
          </p:cNvSpPr>
          <p:nvPr>
            <p:ph type="sldNum" sz="quarter" idx="5"/>
          </p:nvPr>
        </p:nvSpPr>
        <p:spPr/>
        <p:txBody>
          <a:bodyPr/>
          <a:lstStyle/>
          <a:p>
            <a:fld id="{69118C91-8FD9-4D5D-BA03-F7B6CD742B21}" type="slidenum">
              <a:rPr lang="he-IL" smtClean="0"/>
              <a:t>23</a:t>
            </a:fld>
            <a:endParaRPr lang="he-IL"/>
          </a:p>
        </p:txBody>
      </p:sp>
    </p:spTree>
    <p:extLst>
      <p:ext uri="{BB962C8B-B14F-4D97-AF65-F5344CB8AC3E}">
        <p14:creationId xmlns:p14="http://schemas.microsoft.com/office/powerpoint/2010/main" val="1498996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ובואו תציגו את הבחירות שלכם:</a:t>
            </a:r>
          </a:p>
        </p:txBody>
      </p:sp>
      <p:sp>
        <p:nvSpPr>
          <p:cNvPr id="4" name="Slide Number Placeholder 3"/>
          <p:cNvSpPr>
            <a:spLocks noGrp="1"/>
          </p:cNvSpPr>
          <p:nvPr>
            <p:ph type="sldNum" sz="quarter" idx="5"/>
          </p:nvPr>
        </p:nvSpPr>
        <p:spPr/>
        <p:txBody>
          <a:bodyPr/>
          <a:lstStyle/>
          <a:p>
            <a:fld id="{69118C91-8FD9-4D5D-BA03-F7B6CD742B21}" type="slidenum">
              <a:rPr lang="he-IL" smtClean="0"/>
              <a:t>25</a:t>
            </a:fld>
            <a:endParaRPr lang="he-IL"/>
          </a:p>
        </p:txBody>
      </p:sp>
    </p:spTree>
    <p:extLst>
      <p:ext uri="{BB962C8B-B14F-4D97-AF65-F5344CB8AC3E}">
        <p14:creationId xmlns:p14="http://schemas.microsoft.com/office/powerpoint/2010/main" val="2792372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אשמח לסיכום ואמירה אישית של כל אחד מכם, איך הוא מסכם את המפגש. כאשר במפגש הבא, </a:t>
            </a:r>
            <a:r>
              <a:rPr lang="he-IL" dirty="0" err="1"/>
              <a:t>מכיון</a:t>
            </a:r>
            <a:r>
              <a:rPr lang="he-IL" dirty="0"/>
              <a:t> שאתם החלוצים שהולכים ליישם את הערכים בפועל- נתמקד בתיקוף הערכים מתוך מה שעלה בשולחנות העגולים. ונבדוק איפה זה פוגש אותנו ברמה האישית, </a:t>
            </a:r>
            <a:r>
              <a:rPr lang="he-IL" dirty="0" err="1"/>
              <a:t>הצוותית</a:t>
            </a:r>
            <a:r>
              <a:rPr lang="he-IL" dirty="0"/>
              <a:t> והארגונית: אני אשלח שיעורי בית כהכנה למפגש.</a:t>
            </a:r>
          </a:p>
        </p:txBody>
      </p:sp>
      <p:sp>
        <p:nvSpPr>
          <p:cNvPr id="4" name="Slide Number Placeholder 3"/>
          <p:cNvSpPr>
            <a:spLocks noGrp="1"/>
          </p:cNvSpPr>
          <p:nvPr>
            <p:ph type="sldNum" sz="quarter" idx="5"/>
          </p:nvPr>
        </p:nvSpPr>
        <p:spPr/>
        <p:txBody>
          <a:bodyPr/>
          <a:lstStyle/>
          <a:p>
            <a:fld id="{69118C91-8FD9-4D5D-BA03-F7B6CD742B21}" type="slidenum">
              <a:rPr lang="he-IL" smtClean="0"/>
              <a:t>27</a:t>
            </a:fld>
            <a:endParaRPr lang="he-IL"/>
          </a:p>
        </p:txBody>
      </p:sp>
    </p:spTree>
    <p:extLst>
      <p:ext uri="{BB962C8B-B14F-4D97-AF65-F5344CB8AC3E}">
        <p14:creationId xmlns:p14="http://schemas.microsoft.com/office/powerpoint/2010/main" val="358191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היא מתחייבת על מה שמאפיין אותה מבחינה עקרונית ופילוסופית</a:t>
            </a:r>
          </a:p>
        </p:txBody>
      </p:sp>
      <p:sp>
        <p:nvSpPr>
          <p:cNvPr id="4" name="Slide Number Placeholder 3"/>
          <p:cNvSpPr>
            <a:spLocks noGrp="1"/>
          </p:cNvSpPr>
          <p:nvPr>
            <p:ph type="sldNum" sz="quarter" idx="5"/>
          </p:nvPr>
        </p:nvSpPr>
        <p:spPr/>
        <p:txBody>
          <a:bodyPr/>
          <a:lstStyle/>
          <a:p>
            <a:fld id="{69118C91-8FD9-4D5D-BA03-F7B6CD742B21}" type="slidenum">
              <a:rPr lang="he-IL" smtClean="0"/>
              <a:t>3</a:t>
            </a:fld>
            <a:endParaRPr lang="he-IL"/>
          </a:p>
        </p:txBody>
      </p:sp>
    </p:spTree>
    <p:extLst>
      <p:ext uri="{BB962C8B-B14F-4D97-AF65-F5344CB8AC3E}">
        <p14:creationId xmlns:p14="http://schemas.microsoft.com/office/powerpoint/2010/main" val="191213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ומוכנה להצהיר בפומבי מה הייחודיות שלה</a:t>
            </a:r>
          </a:p>
        </p:txBody>
      </p:sp>
      <p:sp>
        <p:nvSpPr>
          <p:cNvPr id="4" name="Slide Number Placeholder 3"/>
          <p:cNvSpPr>
            <a:spLocks noGrp="1"/>
          </p:cNvSpPr>
          <p:nvPr>
            <p:ph type="sldNum" sz="quarter" idx="5"/>
          </p:nvPr>
        </p:nvSpPr>
        <p:spPr/>
        <p:txBody>
          <a:bodyPr/>
          <a:lstStyle/>
          <a:p>
            <a:fld id="{69118C91-8FD9-4D5D-BA03-F7B6CD742B21}" type="slidenum">
              <a:rPr lang="he-IL" smtClean="0"/>
              <a:t>4</a:t>
            </a:fld>
            <a:endParaRPr lang="he-IL"/>
          </a:p>
        </p:txBody>
      </p:sp>
    </p:spTree>
    <p:extLst>
      <p:ext uri="{BB962C8B-B14F-4D97-AF65-F5344CB8AC3E}">
        <p14:creationId xmlns:p14="http://schemas.microsoft.com/office/powerpoint/2010/main" val="205152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איך היא מצפה מהאנשים שעובדים בה להתנהג ולהביא לחיים את הסיבה למה היא קיימת. </a:t>
            </a:r>
          </a:p>
        </p:txBody>
      </p:sp>
      <p:sp>
        <p:nvSpPr>
          <p:cNvPr id="4" name="Slide Number Placeholder 3"/>
          <p:cNvSpPr>
            <a:spLocks noGrp="1"/>
          </p:cNvSpPr>
          <p:nvPr>
            <p:ph type="sldNum" sz="quarter" idx="5"/>
          </p:nvPr>
        </p:nvSpPr>
        <p:spPr/>
        <p:txBody>
          <a:bodyPr/>
          <a:lstStyle/>
          <a:p>
            <a:fld id="{69118C91-8FD9-4D5D-BA03-F7B6CD742B21}" type="slidenum">
              <a:rPr lang="he-IL" smtClean="0"/>
              <a:t>5</a:t>
            </a:fld>
            <a:endParaRPr lang="he-IL"/>
          </a:p>
        </p:txBody>
      </p:sp>
    </p:spTree>
    <p:extLst>
      <p:ext uri="{BB962C8B-B14F-4D97-AF65-F5344CB8AC3E}">
        <p14:creationId xmlns:p14="http://schemas.microsoft.com/office/powerpoint/2010/main" val="197998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סיבות נוספות מדוע חברה מגדירה ערכים מתוך התרבות הקיימת, הן הרצון להפוך את העובדים שלה ליחידה קהילתית, שהמכנה המשותף ביניהם הוא ברור. ומתוך זה, ברור למה מועמדים או עובדים לעתיד רוצים להצטרף אליה. בהיבט של תהליכי עבודה ערכים במהותם מטרתם לייצר פשטות בקבלת החלטות ועבודת ממשקים ותהליכים פנים ארגוניים, ומתוך כך לייצר את הייחודיות שלה אל מול חברות אחרות ומתחרים. אז כדי שנבין טוב יותר מה בפוקוס של </a:t>
            </a:r>
            <a:r>
              <a:rPr lang="he-IL" dirty="0" err="1"/>
              <a:t>הקסה</a:t>
            </a:r>
            <a:r>
              <a:rPr lang="he-IL" dirty="0"/>
              <a:t>, ומי אנחנו רוצים להיות החל משנת 2021, אשמח יחיאל שתרחיב בעניין כדי לוודא שכולנו מסונכרנים</a:t>
            </a:r>
          </a:p>
        </p:txBody>
      </p:sp>
      <p:sp>
        <p:nvSpPr>
          <p:cNvPr id="4" name="Slide Number Placeholder 3"/>
          <p:cNvSpPr>
            <a:spLocks noGrp="1"/>
          </p:cNvSpPr>
          <p:nvPr>
            <p:ph type="sldNum" sz="quarter" idx="5"/>
          </p:nvPr>
        </p:nvSpPr>
        <p:spPr/>
        <p:txBody>
          <a:bodyPr/>
          <a:lstStyle/>
          <a:p>
            <a:fld id="{69118C91-8FD9-4D5D-BA03-F7B6CD742B21}" type="slidenum">
              <a:rPr lang="he-IL" smtClean="0"/>
              <a:t>6</a:t>
            </a:fld>
            <a:endParaRPr lang="he-IL"/>
          </a:p>
        </p:txBody>
      </p:sp>
    </p:spTree>
    <p:extLst>
      <p:ext uri="{BB962C8B-B14F-4D97-AF65-F5344CB8AC3E}">
        <p14:creationId xmlns:p14="http://schemas.microsoft.com/office/powerpoint/2010/main" val="235225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יופי תודה יחיאל, אם אין לנו שאלות בשלב הזה, בואו נקפוץ למטרות של היום הזה</a:t>
            </a:r>
          </a:p>
        </p:txBody>
      </p:sp>
      <p:sp>
        <p:nvSpPr>
          <p:cNvPr id="4" name="Slide Number Placeholder 3"/>
          <p:cNvSpPr>
            <a:spLocks noGrp="1"/>
          </p:cNvSpPr>
          <p:nvPr>
            <p:ph type="sldNum" sz="quarter" idx="5"/>
          </p:nvPr>
        </p:nvSpPr>
        <p:spPr/>
        <p:txBody>
          <a:bodyPr/>
          <a:lstStyle/>
          <a:p>
            <a:fld id="{69118C91-8FD9-4D5D-BA03-F7B6CD742B21}" type="slidenum">
              <a:rPr lang="he-IL" smtClean="0"/>
              <a:t>8</a:t>
            </a:fld>
            <a:endParaRPr lang="he-IL"/>
          </a:p>
        </p:txBody>
      </p:sp>
    </p:spTree>
    <p:extLst>
      <p:ext uri="{BB962C8B-B14F-4D97-AF65-F5344CB8AC3E}">
        <p14:creationId xmlns:p14="http://schemas.microsoft.com/office/powerpoint/2010/main" val="381757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בסוף הזמן שהקצבנו נרצה להגיע להגדרה של ארבעה ערכים – מה המלים שמגדירות אותם ומה המשמעות שלהם. כמה כללים ועקרונות בהגדרת ערכים שחשוב לזכור:</a:t>
            </a:r>
          </a:p>
        </p:txBody>
      </p:sp>
      <p:sp>
        <p:nvSpPr>
          <p:cNvPr id="4" name="Slide Number Placeholder 3"/>
          <p:cNvSpPr>
            <a:spLocks noGrp="1"/>
          </p:cNvSpPr>
          <p:nvPr>
            <p:ph type="sldNum" sz="quarter" idx="5"/>
          </p:nvPr>
        </p:nvSpPr>
        <p:spPr/>
        <p:txBody>
          <a:bodyPr/>
          <a:lstStyle/>
          <a:p>
            <a:fld id="{69118C91-8FD9-4D5D-BA03-F7B6CD742B21}" type="slidenum">
              <a:rPr lang="he-IL" smtClean="0"/>
              <a:t>9</a:t>
            </a:fld>
            <a:endParaRPr lang="he-IL"/>
          </a:p>
        </p:txBody>
      </p:sp>
    </p:spTree>
    <p:extLst>
      <p:ext uri="{BB962C8B-B14F-4D97-AF65-F5344CB8AC3E}">
        <p14:creationId xmlns:p14="http://schemas.microsoft.com/office/powerpoint/2010/main" val="224612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להגדיר ערך אומר בהכרח לוותר על משהו. על אופן התנהגות או חשיבה אוטומטיים שהיינו רגילים לפעול מתוכם ואנחנו יודעים שהם בהכרח לא משרתים אותנו בהשגת המטרות של מי שאנחנו רוצים ומאמנים שאנחנו יכולים להיות. אנחנו נפגוש את זה בדילמות, בקבלת החלטות, באופן התקשורת, באילו בקשות של ממשקים שונים אנחנו משתפות פעולה ואילו אנחנו מסרבים, אילו מועמדים אנחנו מקבלים או לא, ומאילו עובדים אנחנו נאלצים להיפרד.</a:t>
            </a:r>
          </a:p>
        </p:txBody>
      </p:sp>
      <p:sp>
        <p:nvSpPr>
          <p:cNvPr id="4" name="Slide Number Placeholder 3"/>
          <p:cNvSpPr>
            <a:spLocks noGrp="1"/>
          </p:cNvSpPr>
          <p:nvPr>
            <p:ph type="sldNum" sz="quarter" idx="5"/>
          </p:nvPr>
        </p:nvSpPr>
        <p:spPr/>
        <p:txBody>
          <a:bodyPr/>
          <a:lstStyle/>
          <a:p>
            <a:fld id="{69118C91-8FD9-4D5D-BA03-F7B6CD742B21}" type="slidenum">
              <a:rPr lang="he-IL" smtClean="0"/>
              <a:t>10</a:t>
            </a:fld>
            <a:endParaRPr lang="he-IL"/>
          </a:p>
        </p:txBody>
      </p:sp>
    </p:spTree>
    <p:extLst>
      <p:ext uri="{BB962C8B-B14F-4D97-AF65-F5344CB8AC3E}">
        <p14:creationId xmlns:p14="http://schemas.microsoft.com/office/powerpoint/2010/main" val="279590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6/8/2021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6/8/2021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6/8/2021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6/8/2021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6/8/2021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1"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4"/>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Sit Dolor Amet</a:t>
            </a:r>
          </a:p>
        </p:txBody>
      </p:sp>
      <p:pic>
        <p:nvPicPr>
          <p:cNvPr id="10" name="Picture 9">
            <a:extLst>
              <a:ext uri="{FF2B5EF4-FFF2-40B4-BE49-F238E27FC236}">
                <a16:creationId xmlns:a16="http://schemas.microsoft.com/office/drawing/2014/main" id="{19F6DE05-DE38-444B-BD19-959ADE1833C0}"/>
              </a:ext>
            </a:extLst>
          </p:cNvPr>
          <p:cNvPicPr>
            <a:picLocks noChangeAspect="1"/>
          </p:cNvPicPr>
          <p:nvPr/>
        </p:nvPicPr>
        <p:blipFill>
          <a:blip r:embed="rId5"/>
          <a:stretch>
            <a:fillRect/>
          </a:stretch>
        </p:blipFill>
        <p:spPr>
          <a:xfrm>
            <a:off x="1110111" y="1975104"/>
            <a:ext cx="5113801" cy="2907792"/>
          </a:xfrm>
          <a:prstGeom prst="rect">
            <a:avLst/>
          </a:prstGeom>
        </p:spPr>
      </p:pic>
      <p:pic>
        <p:nvPicPr>
          <p:cNvPr id="12" name="Picture 11">
            <a:extLst>
              <a:ext uri="{FF2B5EF4-FFF2-40B4-BE49-F238E27FC236}">
                <a16:creationId xmlns:a16="http://schemas.microsoft.com/office/drawing/2014/main" id="{FB0153FC-683B-467F-A78E-73896D362BC4}"/>
              </a:ext>
            </a:extLst>
          </p:cNvPr>
          <p:cNvPicPr>
            <a:picLocks noChangeAspect="1"/>
          </p:cNvPicPr>
          <p:nvPr/>
        </p:nvPicPr>
        <p:blipFill>
          <a:blip r:embed="rId6"/>
          <a:stretch>
            <a:fillRect/>
          </a:stretch>
        </p:blipFill>
        <p:spPr>
          <a:xfrm>
            <a:off x="7395098" y="601532"/>
            <a:ext cx="4796901" cy="2224915"/>
          </a:xfrm>
          <a:prstGeom prst="rect">
            <a:avLst/>
          </a:prstGeom>
        </p:spPr>
      </p:pic>
      <p:sp>
        <p:nvSpPr>
          <p:cNvPr id="13" name="TextBox 12">
            <a:extLst>
              <a:ext uri="{FF2B5EF4-FFF2-40B4-BE49-F238E27FC236}">
                <a16:creationId xmlns:a16="http://schemas.microsoft.com/office/drawing/2014/main" id="{C40D8211-0443-40AF-A9D5-FD8B2549BB9F}"/>
              </a:ext>
            </a:extLst>
          </p:cNvPr>
          <p:cNvSpPr txBox="1"/>
          <p:nvPr/>
        </p:nvSpPr>
        <p:spPr>
          <a:xfrm>
            <a:off x="550416" y="5797118"/>
            <a:ext cx="3835153" cy="830997"/>
          </a:xfrm>
          <a:prstGeom prst="rect">
            <a:avLst/>
          </a:prstGeom>
          <a:noFill/>
        </p:spPr>
        <p:txBody>
          <a:bodyPr wrap="square" rtlCol="1">
            <a:spAutoFit/>
          </a:bodyPr>
          <a:lstStyle/>
          <a:p>
            <a:pPr algn="r"/>
            <a:r>
              <a:rPr lang="en-US" sz="2400" dirty="0"/>
              <a:t>Hexa- Building our </a:t>
            </a:r>
            <a:r>
              <a:rPr lang="en-US" sz="2400" b="1" dirty="0"/>
              <a:t>Core</a:t>
            </a:r>
            <a:r>
              <a:rPr lang="en-US" sz="2400" dirty="0"/>
              <a:t> Values</a:t>
            </a:r>
            <a:endParaRPr lang="he-IL" sz="2400" dirty="0"/>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52EA-8781-4255-A013-A6ADCDD7D133}"/>
              </a:ext>
            </a:extLst>
          </p:cNvPr>
          <p:cNvSpPr>
            <a:spLocks noGrp="1"/>
          </p:cNvSpPr>
          <p:nvPr>
            <p:ph type="title"/>
          </p:nvPr>
        </p:nvSpPr>
        <p:spPr/>
        <p:txBody>
          <a:bodyPr/>
          <a:lstStyle/>
          <a:p>
            <a:pPr algn="ctr"/>
            <a:r>
              <a:rPr lang="en-US" sz="4800" b="1" dirty="0">
                <a:solidFill>
                  <a:srgbClr val="C00000"/>
                </a:solidFill>
                <a:latin typeface="Lava Std"/>
              </a:rPr>
              <a:t>Fundamental ground rules</a:t>
            </a:r>
            <a:endParaRPr lang="he-IL" sz="4800" b="1" dirty="0">
              <a:solidFill>
                <a:srgbClr val="C00000"/>
              </a:solidFill>
              <a:latin typeface="Lava Std"/>
            </a:endParaRPr>
          </a:p>
        </p:txBody>
      </p:sp>
      <p:sp>
        <p:nvSpPr>
          <p:cNvPr id="3" name="Content Placeholder 2">
            <a:extLst>
              <a:ext uri="{FF2B5EF4-FFF2-40B4-BE49-F238E27FC236}">
                <a16:creationId xmlns:a16="http://schemas.microsoft.com/office/drawing/2014/main" id="{DD4086A5-083E-4FFA-A0C1-6577D2CE6A5F}"/>
              </a:ext>
            </a:extLst>
          </p:cNvPr>
          <p:cNvSpPr>
            <a:spLocks noGrp="1"/>
          </p:cNvSpPr>
          <p:nvPr>
            <p:ph idx="1"/>
          </p:nvPr>
        </p:nvSpPr>
        <p:spPr/>
        <p:txBody>
          <a:bodyPr>
            <a:normAutofit/>
          </a:bodyPr>
          <a:lstStyle/>
          <a:p>
            <a:pPr marL="0" indent="0" algn="ctr">
              <a:buNone/>
            </a:pPr>
            <a:r>
              <a:rPr lang="en-US" sz="4800" i="0" dirty="0">
                <a:effectLst/>
                <a:latin typeface="Lava Std"/>
              </a:rPr>
              <a:t>If you’re not willing to accept the </a:t>
            </a:r>
            <a:r>
              <a:rPr lang="en-US" sz="4800" b="1" i="0" dirty="0">
                <a:solidFill>
                  <a:schemeClr val="bg1"/>
                </a:solidFill>
                <a:effectLst/>
                <a:latin typeface="Lava Std"/>
              </a:rPr>
              <a:t>pain</a:t>
            </a:r>
            <a:r>
              <a:rPr lang="en-US" sz="4800" b="1" i="0" dirty="0">
                <a:solidFill>
                  <a:srgbClr val="282828"/>
                </a:solidFill>
                <a:effectLst/>
                <a:latin typeface="Lava Std"/>
              </a:rPr>
              <a:t> </a:t>
            </a:r>
            <a:r>
              <a:rPr lang="en-US" sz="4800" i="0" dirty="0">
                <a:effectLst/>
                <a:latin typeface="Lava Std"/>
              </a:rPr>
              <a:t>real values incur, don’t bother going to the trouble of formulating a values statement</a:t>
            </a:r>
            <a:endParaRPr lang="he-IL" sz="4800" dirty="0"/>
          </a:p>
        </p:txBody>
      </p:sp>
      <p:pic>
        <p:nvPicPr>
          <p:cNvPr id="4" name="Picture 3">
            <a:extLst>
              <a:ext uri="{FF2B5EF4-FFF2-40B4-BE49-F238E27FC236}">
                <a16:creationId xmlns:a16="http://schemas.microsoft.com/office/drawing/2014/main" id="{B18B53E4-F2B5-4671-AFA1-F41B571FDCC7}"/>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303185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52EA-8781-4255-A013-A6ADCDD7D133}"/>
              </a:ext>
            </a:extLst>
          </p:cNvPr>
          <p:cNvSpPr>
            <a:spLocks noGrp="1"/>
          </p:cNvSpPr>
          <p:nvPr>
            <p:ph type="title"/>
          </p:nvPr>
        </p:nvSpPr>
        <p:spPr/>
        <p:txBody>
          <a:bodyPr/>
          <a:lstStyle/>
          <a:p>
            <a:pPr algn="ctr"/>
            <a:r>
              <a:rPr lang="en-US" sz="4800" b="1" dirty="0">
                <a:solidFill>
                  <a:srgbClr val="C00000"/>
                </a:solidFill>
                <a:latin typeface="Lava Std"/>
              </a:rPr>
              <a:t>Fundamental ground rules</a:t>
            </a:r>
            <a:endParaRPr lang="he-IL" sz="4800" b="1" dirty="0">
              <a:solidFill>
                <a:srgbClr val="C00000"/>
              </a:solidFill>
              <a:latin typeface="Lava Std"/>
            </a:endParaRPr>
          </a:p>
        </p:txBody>
      </p:sp>
      <p:sp>
        <p:nvSpPr>
          <p:cNvPr id="3" name="Content Placeholder 2">
            <a:extLst>
              <a:ext uri="{FF2B5EF4-FFF2-40B4-BE49-F238E27FC236}">
                <a16:creationId xmlns:a16="http://schemas.microsoft.com/office/drawing/2014/main" id="{DD4086A5-083E-4FFA-A0C1-6577D2CE6A5F}"/>
              </a:ext>
            </a:extLst>
          </p:cNvPr>
          <p:cNvSpPr>
            <a:spLocks noGrp="1"/>
          </p:cNvSpPr>
          <p:nvPr>
            <p:ph idx="1"/>
          </p:nvPr>
        </p:nvSpPr>
        <p:spPr/>
        <p:txBody>
          <a:bodyPr>
            <a:normAutofit/>
          </a:bodyPr>
          <a:lstStyle/>
          <a:p>
            <a:pPr marL="0" indent="0" algn="ctr">
              <a:buNone/>
            </a:pPr>
            <a:r>
              <a:rPr lang="en-US" sz="4800" i="0" dirty="0">
                <a:effectLst/>
                <a:latin typeface="Lava Std"/>
              </a:rPr>
              <a:t>Core values are ones to be explored</a:t>
            </a:r>
            <a:r>
              <a:rPr lang="en-US" sz="4800" b="1" i="0" dirty="0">
                <a:effectLst/>
                <a:latin typeface="Lava Std"/>
              </a:rPr>
              <a:t> </a:t>
            </a:r>
            <a:r>
              <a:rPr lang="en-US" sz="4800" i="0" dirty="0">
                <a:effectLst/>
                <a:latin typeface="Lava Std"/>
              </a:rPr>
              <a:t>and observed</a:t>
            </a:r>
            <a:r>
              <a:rPr lang="en-US" sz="4800" i="0" dirty="0">
                <a:solidFill>
                  <a:srgbClr val="282828"/>
                </a:solidFill>
                <a:effectLst/>
                <a:latin typeface="Lava Std"/>
              </a:rPr>
              <a:t>, </a:t>
            </a:r>
            <a:r>
              <a:rPr lang="en-US" sz="4800" b="1" i="0" dirty="0">
                <a:solidFill>
                  <a:schemeClr val="bg1"/>
                </a:solidFill>
                <a:effectLst/>
                <a:latin typeface="Lava Std"/>
              </a:rPr>
              <a:t>not to be invent</a:t>
            </a:r>
            <a:endParaRPr lang="he-IL" sz="4800" dirty="0">
              <a:solidFill>
                <a:schemeClr val="bg1"/>
              </a:solidFill>
            </a:endParaRPr>
          </a:p>
        </p:txBody>
      </p:sp>
      <p:pic>
        <p:nvPicPr>
          <p:cNvPr id="4" name="Picture 3">
            <a:extLst>
              <a:ext uri="{FF2B5EF4-FFF2-40B4-BE49-F238E27FC236}">
                <a16:creationId xmlns:a16="http://schemas.microsoft.com/office/drawing/2014/main" id="{63775EE7-ECC5-45F5-ACAF-750680A3D1ED}"/>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376685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52EA-8781-4255-A013-A6ADCDD7D133}"/>
              </a:ext>
            </a:extLst>
          </p:cNvPr>
          <p:cNvSpPr>
            <a:spLocks noGrp="1"/>
          </p:cNvSpPr>
          <p:nvPr>
            <p:ph type="title"/>
          </p:nvPr>
        </p:nvSpPr>
        <p:spPr/>
        <p:txBody>
          <a:bodyPr/>
          <a:lstStyle/>
          <a:p>
            <a:pPr algn="ctr"/>
            <a:r>
              <a:rPr lang="en-US" sz="4800" b="1" dirty="0">
                <a:solidFill>
                  <a:srgbClr val="C00000"/>
                </a:solidFill>
                <a:latin typeface="Lava Std"/>
              </a:rPr>
              <a:t>Fundamental ground rules</a:t>
            </a:r>
            <a:endParaRPr lang="he-IL" sz="4800" b="1" dirty="0">
              <a:solidFill>
                <a:srgbClr val="C00000"/>
              </a:solidFill>
              <a:latin typeface="Lava Std"/>
            </a:endParaRPr>
          </a:p>
        </p:txBody>
      </p:sp>
      <p:sp>
        <p:nvSpPr>
          <p:cNvPr id="3" name="Content Placeholder 2">
            <a:extLst>
              <a:ext uri="{FF2B5EF4-FFF2-40B4-BE49-F238E27FC236}">
                <a16:creationId xmlns:a16="http://schemas.microsoft.com/office/drawing/2014/main" id="{DD4086A5-083E-4FFA-A0C1-6577D2CE6A5F}"/>
              </a:ext>
            </a:extLst>
          </p:cNvPr>
          <p:cNvSpPr>
            <a:spLocks noGrp="1"/>
          </p:cNvSpPr>
          <p:nvPr>
            <p:ph idx="1"/>
          </p:nvPr>
        </p:nvSpPr>
        <p:spPr/>
        <p:txBody>
          <a:bodyPr>
            <a:normAutofit/>
          </a:bodyPr>
          <a:lstStyle/>
          <a:p>
            <a:pPr marL="0" indent="0" algn="ctr">
              <a:buNone/>
            </a:pPr>
            <a:r>
              <a:rPr lang="en-US" sz="4800" dirty="0">
                <a:latin typeface="Lava Std"/>
              </a:rPr>
              <a:t>Values are only helpful when they’re expressed in </a:t>
            </a:r>
            <a:r>
              <a:rPr lang="en-US" sz="4800" b="1" dirty="0">
                <a:solidFill>
                  <a:schemeClr val="bg1"/>
                </a:solidFill>
                <a:latin typeface="Lava Std"/>
              </a:rPr>
              <a:t>everyday behavior</a:t>
            </a:r>
            <a:br>
              <a:rPr lang="en-US" sz="4800" b="1" dirty="0">
                <a:solidFill>
                  <a:srgbClr val="282828"/>
                </a:solidFill>
                <a:latin typeface="Lava Std"/>
              </a:rPr>
            </a:br>
            <a:endParaRPr lang="he-IL" sz="4800" b="1" dirty="0">
              <a:solidFill>
                <a:srgbClr val="282828"/>
              </a:solidFill>
              <a:latin typeface="Lava Std"/>
            </a:endParaRPr>
          </a:p>
        </p:txBody>
      </p:sp>
      <p:pic>
        <p:nvPicPr>
          <p:cNvPr id="4" name="Picture 3">
            <a:extLst>
              <a:ext uri="{FF2B5EF4-FFF2-40B4-BE49-F238E27FC236}">
                <a16:creationId xmlns:a16="http://schemas.microsoft.com/office/drawing/2014/main" id="{01FB1D03-8150-4C3A-98EB-4FF41ADB604D}"/>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35343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B4A-5D06-499E-9497-11B382C03E92}"/>
              </a:ext>
            </a:extLst>
          </p:cNvPr>
          <p:cNvSpPr>
            <a:spLocks noGrp="1"/>
          </p:cNvSpPr>
          <p:nvPr>
            <p:ph type="title"/>
          </p:nvPr>
        </p:nvSpPr>
        <p:spPr/>
        <p:txBody>
          <a:bodyPr/>
          <a:lstStyle/>
          <a:p>
            <a:pPr algn="ctr"/>
            <a:r>
              <a:rPr lang="en-US" sz="4800" b="1" dirty="0">
                <a:solidFill>
                  <a:srgbClr val="C00000"/>
                </a:solidFill>
                <a:latin typeface="Lava Std"/>
              </a:rPr>
              <a:t>Fundamental ground rules</a:t>
            </a:r>
            <a:endParaRPr lang="he-IL" sz="4800" b="1" dirty="0">
              <a:solidFill>
                <a:srgbClr val="C00000"/>
              </a:solidFill>
              <a:latin typeface="Lava Std"/>
            </a:endParaRPr>
          </a:p>
        </p:txBody>
      </p:sp>
      <p:sp>
        <p:nvSpPr>
          <p:cNvPr id="3" name="Content Placeholder 2">
            <a:extLst>
              <a:ext uri="{FF2B5EF4-FFF2-40B4-BE49-F238E27FC236}">
                <a16:creationId xmlns:a16="http://schemas.microsoft.com/office/drawing/2014/main" id="{D723F232-7A2A-4957-AC40-1AB256C88B20}"/>
              </a:ext>
            </a:extLst>
          </p:cNvPr>
          <p:cNvSpPr>
            <a:spLocks noGrp="1"/>
          </p:cNvSpPr>
          <p:nvPr>
            <p:ph idx="1"/>
          </p:nvPr>
        </p:nvSpPr>
        <p:spPr>
          <a:xfrm>
            <a:off x="1528195" y="1851450"/>
            <a:ext cx="10058400" cy="3849624"/>
          </a:xfrm>
        </p:spPr>
        <p:txBody>
          <a:bodyPr>
            <a:normAutofit fontScale="40000" lnSpcReduction="20000"/>
          </a:bodyPr>
          <a:lstStyle/>
          <a:p>
            <a:pPr marL="0" indent="0" algn="l" rtl="0">
              <a:buNone/>
            </a:pPr>
            <a:r>
              <a:rPr lang="en-US" sz="8700" dirty="0">
                <a:latin typeface="Lava Std"/>
              </a:rPr>
              <a:t>Core values are not buzzwords, they should </a:t>
            </a:r>
            <a:r>
              <a:rPr lang="en-US" sz="8700" b="1" dirty="0">
                <a:solidFill>
                  <a:schemeClr val="bg1"/>
                </a:solidFill>
                <a:latin typeface="Lava Std"/>
              </a:rPr>
              <a:t>drive</a:t>
            </a:r>
            <a:r>
              <a:rPr lang="en-US" sz="8700" b="1" dirty="0">
                <a:solidFill>
                  <a:srgbClr val="282828"/>
                </a:solidFill>
                <a:latin typeface="Lava Std"/>
              </a:rPr>
              <a:t> </a:t>
            </a:r>
            <a:r>
              <a:rPr lang="en-US" sz="8000" b="1" dirty="0">
                <a:solidFill>
                  <a:schemeClr val="bg1"/>
                </a:solidFill>
                <a:latin typeface="Lava Std"/>
              </a:rPr>
              <a:t>action</a:t>
            </a:r>
            <a:endParaRPr lang="en-US" sz="8700" b="1" dirty="0">
              <a:solidFill>
                <a:srgbClr val="282828"/>
              </a:solidFill>
              <a:latin typeface="Lava Std"/>
            </a:endParaRPr>
          </a:p>
          <a:p>
            <a:pPr algn="l" rtl="0"/>
            <a:endParaRPr lang="en-US" sz="4800" b="1" dirty="0">
              <a:solidFill>
                <a:srgbClr val="282828"/>
              </a:solidFill>
              <a:latin typeface="Lava Std"/>
            </a:endParaRPr>
          </a:p>
          <a:p>
            <a:pPr algn="l" rtl="0"/>
            <a:r>
              <a:rPr lang="en-US" sz="4800" dirty="0">
                <a:latin typeface="Lava Std"/>
              </a:rPr>
              <a:t>Decision making process</a:t>
            </a:r>
          </a:p>
          <a:p>
            <a:pPr algn="l" rtl="0"/>
            <a:r>
              <a:rPr lang="en-US" sz="4800" dirty="0">
                <a:latin typeface="Lava Std"/>
              </a:rPr>
              <a:t>Communication style</a:t>
            </a:r>
          </a:p>
          <a:p>
            <a:pPr algn="l" rtl="0"/>
            <a:r>
              <a:rPr lang="en-US" sz="4800" dirty="0">
                <a:latin typeface="Lava Std"/>
              </a:rPr>
              <a:t>Lesson&amp; Learnt philosophy and methodology</a:t>
            </a:r>
          </a:p>
          <a:p>
            <a:pPr algn="l" rtl="0"/>
            <a:r>
              <a:rPr lang="en-US" sz="4800" dirty="0">
                <a:latin typeface="Lava Std"/>
              </a:rPr>
              <a:t>Celebrate successes</a:t>
            </a:r>
          </a:p>
          <a:p>
            <a:pPr algn="l" rtl="0"/>
            <a:r>
              <a:rPr lang="en-US" sz="4800" dirty="0">
                <a:latin typeface="Lava Std"/>
              </a:rPr>
              <a:t>Learning and growth</a:t>
            </a:r>
          </a:p>
          <a:p>
            <a:endParaRPr lang="en-US" b="1" dirty="0">
              <a:solidFill>
                <a:srgbClr val="000000"/>
              </a:solidFill>
              <a:latin typeface="Poppins"/>
            </a:endParaRPr>
          </a:p>
          <a:p>
            <a:endParaRPr lang="he-IL" dirty="0"/>
          </a:p>
        </p:txBody>
      </p:sp>
      <p:pic>
        <p:nvPicPr>
          <p:cNvPr id="4" name="Picture 3">
            <a:extLst>
              <a:ext uri="{FF2B5EF4-FFF2-40B4-BE49-F238E27FC236}">
                <a16:creationId xmlns:a16="http://schemas.microsoft.com/office/drawing/2014/main" id="{F8FB8A4A-5FD7-408E-AB53-1E671EE1E7DE}"/>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120113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B4A-5D06-499E-9497-11B382C03E92}"/>
              </a:ext>
            </a:extLst>
          </p:cNvPr>
          <p:cNvSpPr>
            <a:spLocks noGrp="1"/>
          </p:cNvSpPr>
          <p:nvPr>
            <p:ph type="title"/>
          </p:nvPr>
        </p:nvSpPr>
        <p:spPr/>
        <p:txBody>
          <a:bodyPr/>
          <a:lstStyle/>
          <a:p>
            <a:pPr algn="ctr"/>
            <a:r>
              <a:rPr lang="en-US" sz="4800" b="1" dirty="0">
                <a:solidFill>
                  <a:srgbClr val="C00000"/>
                </a:solidFill>
                <a:latin typeface="Lava Std"/>
              </a:rPr>
              <a:t>What your values should be ?</a:t>
            </a:r>
            <a:endParaRPr lang="he-IL" sz="4800" b="1" dirty="0">
              <a:solidFill>
                <a:srgbClr val="C00000"/>
              </a:solidFill>
              <a:latin typeface="Lava Std"/>
            </a:endParaRPr>
          </a:p>
        </p:txBody>
      </p:sp>
      <p:sp>
        <p:nvSpPr>
          <p:cNvPr id="3" name="Content Placeholder 2">
            <a:extLst>
              <a:ext uri="{FF2B5EF4-FFF2-40B4-BE49-F238E27FC236}">
                <a16:creationId xmlns:a16="http://schemas.microsoft.com/office/drawing/2014/main" id="{D723F232-7A2A-4957-AC40-1AB256C88B20}"/>
              </a:ext>
            </a:extLst>
          </p:cNvPr>
          <p:cNvSpPr>
            <a:spLocks noGrp="1"/>
          </p:cNvSpPr>
          <p:nvPr>
            <p:ph idx="1"/>
          </p:nvPr>
        </p:nvSpPr>
        <p:spPr>
          <a:xfrm>
            <a:off x="1528195" y="1851450"/>
            <a:ext cx="10058400" cy="3849624"/>
          </a:xfrm>
        </p:spPr>
        <p:txBody>
          <a:bodyPr>
            <a:normAutofit/>
          </a:bodyPr>
          <a:lstStyle/>
          <a:p>
            <a:endParaRPr lang="en-US" b="1" dirty="0">
              <a:solidFill>
                <a:srgbClr val="000000"/>
              </a:solidFill>
              <a:latin typeface="Poppins"/>
            </a:endParaRPr>
          </a:p>
          <a:p>
            <a:pPr marL="0" indent="0" algn="ctr">
              <a:buNone/>
            </a:pPr>
            <a:r>
              <a:rPr lang="en-US" sz="4800" dirty="0">
                <a:latin typeface="Lava Std"/>
              </a:rPr>
              <a:t>Keep your values </a:t>
            </a:r>
            <a:r>
              <a:rPr lang="en-US" sz="4800" b="1" dirty="0">
                <a:solidFill>
                  <a:schemeClr val="bg1"/>
                </a:solidFill>
                <a:latin typeface="Lava Std"/>
              </a:rPr>
              <a:t>unique</a:t>
            </a:r>
          </a:p>
          <a:p>
            <a:pPr marL="0" indent="0" algn="ctr">
              <a:buNone/>
            </a:pPr>
            <a:r>
              <a:rPr lang="en-US" sz="4800" dirty="0">
                <a:latin typeface="Lava Std"/>
              </a:rPr>
              <a:t>Make values </a:t>
            </a:r>
            <a:r>
              <a:rPr lang="en-US" sz="4800" b="1" dirty="0">
                <a:solidFill>
                  <a:schemeClr val="bg1"/>
                </a:solidFill>
                <a:latin typeface="Lava Std"/>
              </a:rPr>
              <a:t>easy to understand </a:t>
            </a:r>
          </a:p>
          <a:p>
            <a:pPr marL="0" indent="0" algn="ctr">
              <a:buNone/>
            </a:pPr>
            <a:r>
              <a:rPr lang="en-US" sz="4800" b="1" dirty="0">
                <a:solidFill>
                  <a:schemeClr val="bg1"/>
                </a:solidFill>
                <a:latin typeface="Lava Std"/>
              </a:rPr>
              <a:t>Be updated </a:t>
            </a:r>
            <a:r>
              <a:rPr lang="en-US" sz="4800" dirty="0">
                <a:latin typeface="Lava Std"/>
              </a:rPr>
              <a:t>over time</a:t>
            </a:r>
          </a:p>
          <a:p>
            <a:pPr marL="0" indent="0" algn="ctr">
              <a:buNone/>
            </a:pPr>
            <a:endParaRPr lang="he-IL" sz="4800" b="1" dirty="0">
              <a:solidFill>
                <a:srgbClr val="282828"/>
              </a:solidFill>
              <a:latin typeface="Lava Std"/>
            </a:endParaRPr>
          </a:p>
          <a:p>
            <a:pPr marL="0" indent="0" algn="ctr">
              <a:buNone/>
            </a:pPr>
            <a:endParaRPr lang="he-IL" sz="4800" b="1" dirty="0">
              <a:solidFill>
                <a:srgbClr val="282828"/>
              </a:solidFill>
              <a:latin typeface="Lava Std"/>
            </a:endParaRPr>
          </a:p>
          <a:p>
            <a:pPr marL="0" indent="0" algn="ctr">
              <a:buNone/>
            </a:pPr>
            <a:endParaRPr lang="en-US" b="1" i="0" dirty="0">
              <a:solidFill>
                <a:srgbClr val="000000"/>
              </a:solidFill>
              <a:effectLst/>
              <a:latin typeface="Nunito"/>
            </a:endParaRPr>
          </a:p>
          <a:p>
            <a:endParaRPr lang="he-IL" dirty="0"/>
          </a:p>
        </p:txBody>
      </p:sp>
      <p:pic>
        <p:nvPicPr>
          <p:cNvPr id="4" name="Picture 3">
            <a:extLst>
              <a:ext uri="{FF2B5EF4-FFF2-40B4-BE49-F238E27FC236}">
                <a16:creationId xmlns:a16="http://schemas.microsoft.com/office/drawing/2014/main" id="{5E0394DA-067A-4490-8887-EF4DCAB68EBB}"/>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92189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B4A-5D06-499E-9497-11B382C03E92}"/>
              </a:ext>
            </a:extLst>
          </p:cNvPr>
          <p:cNvSpPr>
            <a:spLocks noGrp="1"/>
          </p:cNvSpPr>
          <p:nvPr>
            <p:ph type="title"/>
          </p:nvPr>
        </p:nvSpPr>
        <p:spPr/>
        <p:txBody>
          <a:bodyPr/>
          <a:lstStyle/>
          <a:p>
            <a:pPr algn="ctr"/>
            <a:r>
              <a:rPr lang="en-US" sz="4800" b="1" dirty="0">
                <a:solidFill>
                  <a:srgbClr val="C00000"/>
                </a:solidFill>
                <a:latin typeface="Lava Std"/>
              </a:rPr>
              <a:t>Some Examples</a:t>
            </a:r>
            <a:endParaRPr lang="he-IL" sz="4800" b="1" dirty="0">
              <a:solidFill>
                <a:srgbClr val="C00000"/>
              </a:solidFill>
              <a:latin typeface="Lava Std"/>
            </a:endParaRPr>
          </a:p>
        </p:txBody>
      </p:sp>
      <p:sp>
        <p:nvSpPr>
          <p:cNvPr id="13" name="TextBox 12">
            <a:extLst>
              <a:ext uri="{FF2B5EF4-FFF2-40B4-BE49-F238E27FC236}">
                <a16:creationId xmlns:a16="http://schemas.microsoft.com/office/drawing/2014/main" id="{474B668A-38F3-4CB8-9E1A-58E58E398DFD}"/>
              </a:ext>
            </a:extLst>
          </p:cNvPr>
          <p:cNvSpPr txBox="1"/>
          <p:nvPr/>
        </p:nvSpPr>
        <p:spPr>
          <a:xfrm>
            <a:off x="4371975" y="3909034"/>
            <a:ext cx="2871216" cy="2585323"/>
          </a:xfrm>
          <a:prstGeom prst="rect">
            <a:avLst/>
          </a:prstGeom>
          <a:noFill/>
        </p:spPr>
        <p:txBody>
          <a:bodyPr wrap="square">
            <a:spAutoFit/>
          </a:bodyPr>
          <a:lstStyle/>
          <a:p>
            <a:pPr algn="l"/>
            <a:r>
              <a:rPr lang="en-US" b="0" i="0" dirty="0">
                <a:solidFill>
                  <a:srgbClr val="000000"/>
                </a:solidFill>
                <a:effectLst/>
                <a:latin typeface="Nunito"/>
              </a:rPr>
              <a:t>Open company, no bullshit</a:t>
            </a:r>
          </a:p>
          <a:p>
            <a:pPr algn="l"/>
            <a:endParaRPr lang="en-US" b="0" i="0" dirty="0">
              <a:solidFill>
                <a:srgbClr val="000000"/>
              </a:solidFill>
              <a:effectLst/>
              <a:latin typeface="Nunito"/>
            </a:endParaRPr>
          </a:p>
          <a:p>
            <a:pPr algn="l"/>
            <a:r>
              <a:rPr lang="en-US" b="0" i="0" dirty="0">
                <a:solidFill>
                  <a:srgbClr val="000000"/>
                </a:solidFill>
                <a:effectLst/>
                <a:latin typeface="Nunito"/>
              </a:rPr>
              <a:t>Build with heart and balance</a:t>
            </a:r>
          </a:p>
          <a:p>
            <a:pPr algn="l"/>
            <a:endParaRPr lang="en-US" dirty="0">
              <a:solidFill>
                <a:srgbClr val="000000"/>
              </a:solidFill>
              <a:latin typeface="Nunito"/>
            </a:endParaRPr>
          </a:p>
          <a:p>
            <a:pPr algn="l"/>
            <a:r>
              <a:rPr lang="en-US" b="0" i="0" dirty="0">
                <a:solidFill>
                  <a:srgbClr val="000000"/>
                </a:solidFill>
                <a:effectLst/>
                <a:latin typeface="Nunito"/>
              </a:rPr>
              <a:t>Don’t #@!% the customer</a:t>
            </a:r>
          </a:p>
          <a:p>
            <a:pPr algn="l"/>
            <a:endParaRPr lang="en-US" b="0" i="0" dirty="0">
              <a:solidFill>
                <a:srgbClr val="000000"/>
              </a:solidFill>
              <a:effectLst/>
              <a:latin typeface="Nunito"/>
            </a:endParaRPr>
          </a:p>
          <a:p>
            <a:pPr algn="l"/>
            <a:r>
              <a:rPr lang="en-US" b="0" i="0" dirty="0">
                <a:solidFill>
                  <a:srgbClr val="000000"/>
                </a:solidFill>
                <a:effectLst/>
                <a:latin typeface="Nunito"/>
              </a:rPr>
              <a:t>Play, as a team</a:t>
            </a:r>
          </a:p>
          <a:p>
            <a:pPr algn="l"/>
            <a:endParaRPr lang="en-US" b="0" i="0" dirty="0">
              <a:solidFill>
                <a:srgbClr val="000000"/>
              </a:solidFill>
              <a:effectLst/>
              <a:latin typeface="Nunito"/>
            </a:endParaRPr>
          </a:p>
          <a:p>
            <a:pPr algn="l"/>
            <a:r>
              <a:rPr lang="en-US" b="0" i="0" dirty="0">
                <a:solidFill>
                  <a:srgbClr val="000000"/>
                </a:solidFill>
                <a:effectLst/>
                <a:latin typeface="Nunito"/>
              </a:rPr>
              <a:t>Be the change you seek</a:t>
            </a:r>
          </a:p>
        </p:txBody>
      </p:sp>
      <p:pic>
        <p:nvPicPr>
          <p:cNvPr id="1029" name="Picture 5" descr="Niantic Inc. Announces $245 Million Series C Led By IVP, with Strategic  Investment From aXiomatic Gaming, Samsung Ventures | Business Wire">
            <a:extLst>
              <a:ext uri="{FF2B5EF4-FFF2-40B4-BE49-F238E27FC236}">
                <a16:creationId xmlns:a16="http://schemas.microsoft.com/office/drawing/2014/main" id="{C372678F-4E02-4F10-86A3-90922A780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863" y="1959330"/>
            <a:ext cx="2962275" cy="15430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01CA865-79DA-44F0-8F9A-BE334B528463}"/>
              </a:ext>
            </a:extLst>
          </p:cNvPr>
          <p:cNvSpPr txBox="1"/>
          <p:nvPr/>
        </p:nvSpPr>
        <p:spPr>
          <a:xfrm>
            <a:off x="8043863" y="3909034"/>
            <a:ext cx="6094476" cy="1477328"/>
          </a:xfrm>
          <a:prstGeom prst="rect">
            <a:avLst/>
          </a:prstGeom>
          <a:noFill/>
        </p:spPr>
        <p:txBody>
          <a:bodyPr wrap="square">
            <a:spAutoFit/>
          </a:bodyPr>
          <a:lstStyle/>
          <a:p>
            <a:r>
              <a:rPr lang="en-US" dirty="0">
                <a:solidFill>
                  <a:srgbClr val="000000"/>
                </a:solidFill>
                <a:latin typeface="Nunito"/>
              </a:rPr>
              <a:t>Exploration</a:t>
            </a:r>
          </a:p>
          <a:p>
            <a:endParaRPr lang="en-US" dirty="0">
              <a:solidFill>
                <a:srgbClr val="000000"/>
              </a:solidFill>
              <a:latin typeface="Nunito"/>
            </a:endParaRPr>
          </a:p>
          <a:p>
            <a:r>
              <a:rPr lang="en-US" dirty="0">
                <a:solidFill>
                  <a:srgbClr val="000000"/>
                </a:solidFill>
                <a:latin typeface="Nunito"/>
              </a:rPr>
              <a:t>Exercise</a:t>
            </a:r>
          </a:p>
          <a:p>
            <a:endParaRPr lang="en-US" dirty="0">
              <a:solidFill>
                <a:srgbClr val="000000"/>
              </a:solidFill>
              <a:latin typeface="Nunito"/>
            </a:endParaRPr>
          </a:p>
          <a:p>
            <a:r>
              <a:rPr lang="en-US" dirty="0">
                <a:solidFill>
                  <a:srgbClr val="000000"/>
                </a:solidFill>
                <a:latin typeface="Nunito"/>
              </a:rPr>
              <a:t>Real-world social interaction</a:t>
            </a:r>
            <a:endParaRPr lang="he-IL" dirty="0">
              <a:solidFill>
                <a:srgbClr val="000000"/>
              </a:solidFill>
              <a:latin typeface="Nunito"/>
            </a:endParaRPr>
          </a:p>
        </p:txBody>
      </p:sp>
      <p:pic>
        <p:nvPicPr>
          <p:cNvPr id="1033" name="Picture 9" descr="Atlassian doubles down on ITSM - announces launch of Jira Service Management">
            <a:extLst>
              <a:ext uri="{FF2B5EF4-FFF2-40B4-BE49-F238E27FC236}">
                <a16:creationId xmlns:a16="http://schemas.microsoft.com/office/drawing/2014/main" id="{2009F540-BF5E-43C5-AA29-CD872A95C8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0441" y="1949805"/>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Slack Review | PCMag">
            <a:extLst>
              <a:ext uri="{FF2B5EF4-FFF2-40B4-BE49-F238E27FC236}">
                <a16:creationId xmlns:a16="http://schemas.microsoft.com/office/drawing/2014/main" id="{51A07BC9-5DDB-4FFC-A5AE-43C44126B7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101" y="1950033"/>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Empathy emoji">
            <a:extLst>
              <a:ext uri="{FF2B5EF4-FFF2-40B4-BE49-F238E27FC236}">
                <a16:creationId xmlns:a16="http://schemas.microsoft.com/office/drawing/2014/main" id="{6F0749DD-37AE-44DC-B216-F88C72DBC7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006" y="3720899"/>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urtesy emoji">
            <a:extLst>
              <a:ext uri="{FF2B5EF4-FFF2-40B4-BE49-F238E27FC236}">
                <a16:creationId xmlns:a16="http://schemas.microsoft.com/office/drawing/2014/main" id="{A405FE95-7FF6-40D7-B664-61ADC5AAC9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674" y="4187576"/>
            <a:ext cx="361950"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Thriving emoji">
            <a:extLst>
              <a:ext uri="{FF2B5EF4-FFF2-40B4-BE49-F238E27FC236}">
                <a16:creationId xmlns:a16="http://schemas.microsoft.com/office/drawing/2014/main" id="{C510EF17-F6E2-40D0-8902-6F0BBAE6B1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295" y="4676697"/>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raftsmanship emoji">
            <a:extLst>
              <a:ext uri="{FF2B5EF4-FFF2-40B4-BE49-F238E27FC236}">
                <a16:creationId xmlns:a16="http://schemas.microsoft.com/office/drawing/2014/main" id="{AA3248AA-CEB8-4101-9028-769655CB21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674" y="5076343"/>
            <a:ext cx="361950" cy="36195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Playfulness emoji">
            <a:extLst>
              <a:ext uri="{FF2B5EF4-FFF2-40B4-BE49-F238E27FC236}">
                <a16:creationId xmlns:a16="http://schemas.microsoft.com/office/drawing/2014/main" id="{9E3F324F-FCEA-4815-ADC1-6A3AC229A9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295" y="5541045"/>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olidarity emoji">
            <a:extLst>
              <a:ext uri="{FF2B5EF4-FFF2-40B4-BE49-F238E27FC236}">
                <a16:creationId xmlns:a16="http://schemas.microsoft.com/office/drawing/2014/main" id="{E58BEAA6-D736-4A5B-B3E2-06BD06DC11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0674" y="6025690"/>
            <a:ext cx="361950" cy="35242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E390F95F-263C-42B4-9ECB-22BFDD63A154}"/>
              </a:ext>
            </a:extLst>
          </p:cNvPr>
          <p:cNvSpPr txBox="1"/>
          <p:nvPr/>
        </p:nvSpPr>
        <p:spPr>
          <a:xfrm>
            <a:off x="1280160" y="3779560"/>
            <a:ext cx="1097280" cy="369332"/>
          </a:xfrm>
          <a:prstGeom prst="rect">
            <a:avLst/>
          </a:prstGeom>
          <a:noFill/>
        </p:spPr>
        <p:txBody>
          <a:bodyPr wrap="square">
            <a:spAutoFit/>
          </a:bodyPr>
          <a:lstStyle/>
          <a:p>
            <a:r>
              <a:rPr kumimoji="0" lang="en-US" altLang="he-IL" sz="1800" i="0" u="none" strike="noStrike" cap="none" normalizeH="0" baseline="0" dirty="0">
                <a:ln>
                  <a:noFill/>
                </a:ln>
                <a:solidFill>
                  <a:srgbClr val="1D1D1D"/>
                </a:solidFill>
                <a:effectLst/>
                <a:latin typeface="Slack-Circular-Pro"/>
              </a:rPr>
              <a:t>Empathy</a:t>
            </a:r>
            <a:endParaRPr lang="he-IL" dirty="0"/>
          </a:p>
        </p:txBody>
      </p:sp>
      <p:sp>
        <p:nvSpPr>
          <p:cNvPr id="30" name="TextBox 29">
            <a:extLst>
              <a:ext uri="{FF2B5EF4-FFF2-40B4-BE49-F238E27FC236}">
                <a16:creationId xmlns:a16="http://schemas.microsoft.com/office/drawing/2014/main" id="{0E5C9FD4-BFFC-47A0-AC1D-209F6D5C4ACA}"/>
              </a:ext>
            </a:extLst>
          </p:cNvPr>
          <p:cNvSpPr txBox="1"/>
          <p:nvPr/>
        </p:nvSpPr>
        <p:spPr>
          <a:xfrm>
            <a:off x="1280160" y="4278366"/>
            <a:ext cx="7095744" cy="369332"/>
          </a:xfrm>
          <a:prstGeom prst="rect">
            <a:avLst/>
          </a:prstGeom>
          <a:noFill/>
        </p:spPr>
        <p:txBody>
          <a:bodyPr wrap="square">
            <a:spAutoFit/>
          </a:bodyPr>
          <a:lstStyle/>
          <a:p>
            <a:r>
              <a:rPr kumimoji="0" lang="en-US" altLang="he-IL" sz="1800" i="0" u="none" strike="noStrike" cap="none" normalizeH="0" baseline="0" dirty="0">
                <a:ln>
                  <a:noFill/>
                </a:ln>
                <a:solidFill>
                  <a:srgbClr val="1D1D1D"/>
                </a:solidFill>
                <a:effectLst/>
                <a:latin typeface="Slack-Circular-Pro"/>
              </a:rPr>
              <a:t>Courtesy</a:t>
            </a:r>
            <a:endParaRPr lang="he-IL" dirty="0"/>
          </a:p>
        </p:txBody>
      </p:sp>
      <p:sp>
        <p:nvSpPr>
          <p:cNvPr id="19" name="TextBox 18">
            <a:extLst>
              <a:ext uri="{FF2B5EF4-FFF2-40B4-BE49-F238E27FC236}">
                <a16:creationId xmlns:a16="http://schemas.microsoft.com/office/drawing/2014/main" id="{FD74D784-01F6-483F-AC1C-0F1A8BCF6F3A}"/>
              </a:ext>
            </a:extLst>
          </p:cNvPr>
          <p:cNvSpPr txBox="1"/>
          <p:nvPr/>
        </p:nvSpPr>
        <p:spPr>
          <a:xfrm>
            <a:off x="1228915" y="6045957"/>
            <a:ext cx="1463040" cy="369332"/>
          </a:xfrm>
          <a:prstGeom prst="rect">
            <a:avLst/>
          </a:prstGeom>
          <a:noFill/>
        </p:spPr>
        <p:txBody>
          <a:bodyPr wrap="square" rtlCol="1">
            <a:spAutoFit/>
          </a:bodyPr>
          <a:lstStyle/>
          <a:p>
            <a:r>
              <a:rPr lang="en-US" dirty="0">
                <a:solidFill>
                  <a:srgbClr val="1D1D1D"/>
                </a:solidFill>
                <a:latin typeface="Slack-Circular-Pro"/>
              </a:rPr>
              <a:t>Solidarity</a:t>
            </a:r>
            <a:endParaRPr lang="he-IL" dirty="0">
              <a:solidFill>
                <a:srgbClr val="1D1D1D"/>
              </a:solidFill>
              <a:latin typeface="Slack-Circular-Pro"/>
            </a:endParaRPr>
          </a:p>
        </p:txBody>
      </p:sp>
      <p:sp>
        <p:nvSpPr>
          <p:cNvPr id="32" name="TextBox 31">
            <a:extLst>
              <a:ext uri="{FF2B5EF4-FFF2-40B4-BE49-F238E27FC236}">
                <a16:creationId xmlns:a16="http://schemas.microsoft.com/office/drawing/2014/main" id="{DA847946-CB0F-4DC9-A5F8-191C824E8549}"/>
              </a:ext>
            </a:extLst>
          </p:cNvPr>
          <p:cNvSpPr txBox="1"/>
          <p:nvPr/>
        </p:nvSpPr>
        <p:spPr>
          <a:xfrm>
            <a:off x="1231201" y="4763826"/>
            <a:ext cx="1097280" cy="369332"/>
          </a:xfrm>
          <a:prstGeom prst="rect">
            <a:avLst/>
          </a:prstGeom>
          <a:noFill/>
        </p:spPr>
        <p:txBody>
          <a:bodyPr wrap="square">
            <a:spAutoFit/>
          </a:bodyPr>
          <a:lstStyle/>
          <a:p>
            <a:r>
              <a:rPr kumimoji="0" lang="en-US" altLang="he-IL" sz="1800" i="0" u="none" strike="noStrike" cap="none" normalizeH="0" baseline="0" dirty="0">
                <a:ln>
                  <a:noFill/>
                </a:ln>
                <a:solidFill>
                  <a:srgbClr val="1D1D1D"/>
                </a:solidFill>
                <a:effectLst/>
                <a:latin typeface="Slack-Circular-Pro"/>
              </a:rPr>
              <a:t>Thriving</a:t>
            </a:r>
            <a:endParaRPr lang="he-IL" dirty="0"/>
          </a:p>
        </p:txBody>
      </p:sp>
      <p:sp>
        <p:nvSpPr>
          <p:cNvPr id="33" name="TextBox 32">
            <a:extLst>
              <a:ext uri="{FF2B5EF4-FFF2-40B4-BE49-F238E27FC236}">
                <a16:creationId xmlns:a16="http://schemas.microsoft.com/office/drawing/2014/main" id="{E85FDBF2-B9C5-49F8-8396-20AE12D4B66E}"/>
              </a:ext>
            </a:extLst>
          </p:cNvPr>
          <p:cNvSpPr txBox="1"/>
          <p:nvPr/>
        </p:nvSpPr>
        <p:spPr>
          <a:xfrm>
            <a:off x="1222628" y="5629739"/>
            <a:ext cx="1575435" cy="369332"/>
          </a:xfrm>
          <a:prstGeom prst="rect">
            <a:avLst/>
          </a:prstGeom>
          <a:noFill/>
        </p:spPr>
        <p:txBody>
          <a:bodyPr wrap="square">
            <a:spAutoFit/>
          </a:bodyPr>
          <a:lstStyle/>
          <a:p>
            <a:r>
              <a:rPr kumimoji="0" lang="en-US" altLang="he-IL" sz="1800" i="0" u="none" strike="noStrike" cap="none" normalizeH="0" baseline="0" dirty="0">
                <a:ln>
                  <a:noFill/>
                </a:ln>
                <a:solidFill>
                  <a:srgbClr val="1D1D1D"/>
                </a:solidFill>
                <a:effectLst/>
                <a:latin typeface="Slack-Circular-Pro"/>
              </a:rPr>
              <a:t>Playfulness</a:t>
            </a:r>
            <a:endParaRPr lang="he-IL" dirty="0"/>
          </a:p>
        </p:txBody>
      </p:sp>
      <p:sp>
        <p:nvSpPr>
          <p:cNvPr id="34" name="TextBox 33">
            <a:extLst>
              <a:ext uri="{FF2B5EF4-FFF2-40B4-BE49-F238E27FC236}">
                <a16:creationId xmlns:a16="http://schemas.microsoft.com/office/drawing/2014/main" id="{30C53EAF-6B9B-4D26-94DC-BD5077D1E2D6}"/>
              </a:ext>
            </a:extLst>
          </p:cNvPr>
          <p:cNvSpPr txBox="1"/>
          <p:nvPr/>
        </p:nvSpPr>
        <p:spPr>
          <a:xfrm>
            <a:off x="1148905" y="5175360"/>
            <a:ext cx="1615251" cy="369332"/>
          </a:xfrm>
          <a:prstGeom prst="rect">
            <a:avLst/>
          </a:prstGeom>
          <a:noFill/>
        </p:spPr>
        <p:txBody>
          <a:bodyPr wrap="square">
            <a:spAutoFit/>
          </a:bodyPr>
          <a:lstStyle/>
          <a:p>
            <a:r>
              <a:rPr kumimoji="0" lang="en-US" altLang="he-IL" sz="1800" i="0" u="none" strike="noStrike" cap="none" normalizeH="0" baseline="0" dirty="0">
                <a:ln>
                  <a:noFill/>
                </a:ln>
                <a:solidFill>
                  <a:srgbClr val="1D1D1D"/>
                </a:solidFill>
                <a:effectLst/>
                <a:latin typeface="Slack-Circular-Pro"/>
              </a:rPr>
              <a:t>Craftsmanship</a:t>
            </a:r>
            <a:endParaRPr lang="he-IL" dirty="0"/>
          </a:p>
        </p:txBody>
      </p:sp>
      <p:pic>
        <p:nvPicPr>
          <p:cNvPr id="35" name="Picture 34">
            <a:extLst>
              <a:ext uri="{FF2B5EF4-FFF2-40B4-BE49-F238E27FC236}">
                <a16:creationId xmlns:a16="http://schemas.microsoft.com/office/drawing/2014/main" id="{11B5B600-47D2-4C65-9D25-75C320EF4ED7}"/>
              </a:ext>
            </a:extLst>
          </p:cNvPr>
          <p:cNvPicPr>
            <a:picLocks noChangeAspect="1"/>
          </p:cNvPicPr>
          <p:nvPr/>
        </p:nvPicPr>
        <p:blipFill>
          <a:blip r:embed="rId12"/>
          <a:stretch>
            <a:fillRect/>
          </a:stretch>
        </p:blipFill>
        <p:spPr>
          <a:xfrm>
            <a:off x="7317095" y="5814405"/>
            <a:ext cx="4670270" cy="778378"/>
          </a:xfrm>
          <a:prstGeom prst="rect">
            <a:avLst/>
          </a:prstGeom>
          <a:ln>
            <a:noFill/>
          </a:ln>
          <a:effectLst>
            <a:softEdge rad="112500"/>
          </a:effectLst>
        </p:spPr>
      </p:pic>
    </p:spTree>
    <p:extLst>
      <p:ext uri="{BB962C8B-B14F-4D97-AF65-F5344CB8AC3E}">
        <p14:creationId xmlns:p14="http://schemas.microsoft.com/office/powerpoint/2010/main" val="410579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7BC8E4-7415-47EC-BFE4-749212807C23}"/>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
        <p:nvSpPr>
          <p:cNvPr id="3" name="Title 2">
            <a:extLst>
              <a:ext uri="{FF2B5EF4-FFF2-40B4-BE49-F238E27FC236}">
                <a16:creationId xmlns:a16="http://schemas.microsoft.com/office/drawing/2014/main" id="{3D711A5D-4AF8-4BDB-949F-27C8A0A24141}"/>
              </a:ext>
            </a:extLst>
          </p:cNvPr>
          <p:cNvSpPr>
            <a:spLocks noGrp="1"/>
          </p:cNvSpPr>
          <p:nvPr>
            <p:ph type="title"/>
          </p:nvPr>
        </p:nvSpPr>
        <p:spPr/>
        <p:txBody>
          <a:bodyPr/>
          <a:lstStyle/>
          <a:p>
            <a:endParaRPr lang="he-IL" dirty="0"/>
          </a:p>
        </p:txBody>
      </p:sp>
      <p:sp>
        <p:nvSpPr>
          <p:cNvPr id="7" name="Text Placeholder 6">
            <a:extLst>
              <a:ext uri="{FF2B5EF4-FFF2-40B4-BE49-F238E27FC236}">
                <a16:creationId xmlns:a16="http://schemas.microsoft.com/office/drawing/2014/main" id="{3DE45170-6F67-4E56-87D6-070382711FEA}"/>
              </a:ext>
            </a:extLst>
          </p:cNvPr>
          <p:cNvSpPr>
            <a:spLocks noGrp="1"/>
          </p:cNvSpPr>
          <p:nvPr>
            <p:ph type="body" sz="half" idx="2"/>
          </p:nvPr>
        </p:nvSpPr>
        <p:spPr/>
        <p:txBody>
          <a:bodyPr/>
          <a:lstStyle/>
          <a:p>
            <a:r>
              <a:rPr lang="en-US" dirty="0"/>
              <a:t>Jan, 19</a:t>
            </a:r>
            <a:r>
              <a:rPr lang="en-US" baseline="30000" dirty="0"/>
              <a:t>th</a:t>
            </a:r>
            <a:r>
              <a:rPr lang="en-US" dirty="0"/>
              <a:t>, 2022</a:t>
            </a:r>
            <a:endParaRPr lang="he-IL" dirty="0"/>
          </a:p>
        </p:txBody>
      </p:sp>
      <p:pic>
        <p:nvPicPr>
          <p:cNvPr id="9" name="Picture 2" descr="Forbes – Medium">
            <a:extLst>
              <a:ext uri="{FF2B5EF4-FFF2-40B4-BE49-F238E27FC236}">
                <a16:creationId xmlns:a16="http://schemas.microsoft.com/office/drawing/2014/main" id="{72BAA8F2-1B3F-48F4-BC7F-16FED0563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0" y="603504"/>
            <a:ext cx="3321350" cy="16459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51E8F72-E905-4679-BAB0-7FC2875252B1}"/>
              </a:ext>
            </a:extLst>
          </p:cNvPr>
          <p:cNvSpPr txBox="1"/>
          <p:nvPr/>
        </p:nvSpPr>
        <p:spPr>
          <a:xfrm>
            <a:off x="393400" y="484220"/>
            <a:ext cx="7659930" cy="4462760"/>
          </a:xfrm>
          <a:prstGeom prst="rect">
            <a:avLst/>
          </a:prstGeom>
          <a:noFill/>
        </p:spPr>
        <p:txBody>
          <a:bodyPr wrap="square">
            <a:spAutoFit/>
          </a:bodyPr>
          <a:lstStyle/>
          <a:p>
            <a:pPr marL="0" indent="0" algn="l" rtl="1">
              <a:spcBef>
                <a:spcPts val="0"/>
              </a:spcBef>
              <a:spcAft>
                <a:spcPts val="0"/>
              </a:spcAft>
              <a:buNone/>
            </a:pPr>
            <a:r>
              <a:rPr lang="en-US" sz="3200" b="0" i="0" u="none" strike="noStrike" dirty="0" err="1">
                <a:solidFill>
                  <a:srgbClr val="000000"/>
                </a:solidFill>
                <a:effectLst/>
                <a:latin typeface="Arial" panose="020B0604020202020204" pitchFamily="34" charset="0"/>
              </a:rPr>
              <a:t>Hexa</a:t>
            </a:r>
            <a:r>
              <a:rPr lang="en-US" sz="3200" b="0" i="0" u="none" strike="noStrike" dirty="0">
                <a:solidFill>
                  <a:srgbClr val="000000"/>
                </a:solidFill>
                <a:effectLst/>
                <a:latin typeface="Arial" panose="020B0604020202020204" pitchFamily="34" charset="0"/>
              </a:rPr>
              <a:t> 3D, </a:t>
            </a:r>
          </a:p>
          <a:p>
            <a:pPr marL="0" indent="0" algn="l" rtl="1">
              <a:spcBef>
                <a:spcPts val="0"/>
              </a:spcBef>
              <a:spcAft>
                <a:spcPts val="0"/>
              </a:spcAft>
              <a:buNone/>
            </a:pPr>
            <a:endParaRPr lang="en-US" dirty="0">
              <a:solidFill>
                <a:srgbClr val="000000"/>
              </a:solidFill>
              <a:latin typeface="Arial" panose="020B0604020202020204" pitchFamily="34" charset="0"/>
            </a:endParaRPr>
          </a:p>
          <a:p>
            <a:pPr marL="0" indent="0" algn="l" rtl="1">
              <a:spcBef>
                <a:spcPts val="0"/>
              </a:spcBef>
              <a:spcAft>
                <a:spcPts val="0"/>
              </a:spcAft>
              <a:buNone/>
            </a:pPr>
            <a:r>
              <a:rPr lang="en-US" sz="1800" dirty="0">
                <a:solidFill>
                  <a:srgbClr val="000000"/>
                </a:solidFill>
                <a:latin typeface="Arial" panose="020B0604020202020204" pitchFamily="34" charset="0"/>
              </a:rPr>
              <a:t>An Israeli startup from TLV, Israel</a:t>
            </a:r>
          </a:p>
          <a:p>
            <a:pPr marL="0" indent="0" algn="l" rtl="1">
              <a:spcBef>
                <a:spcPts val="0"/>
              </a:spcBef>
              <a:spcAft>
                <a:spcPts val="0"/>
              </a:spcAft>
              <a:buNone/>
            </a:pPr>
            <a:endParaRPr lang="en-US" b="0" i="0" u="none" strike="noStrike" dirty="0">
              <a:solidFill>
                <a:srgbClr val="000000"/>
              </a:solidFill>
              <a:effectLst/>
              <a:latin typeface="Arial" panose="020B0604020202020204" pitchFamily="34" charset="0"/>
            </a:endParaRPr>
          </a:p>
          <a:p>
            <a:pPr algn="l"/>
            <a:r>
              <a:rPr lang="en-US" dirty="0">
                <a:solidFill>
                  <a:srgbClr val="000000"/>
                </a:solidFill>
                <a:latin typeface="Arial" panose="020B0604020202020204" pitchFamily="34" charset="0"/>
              </a:rPr>
              <a:t>Is going to be n</a:t>
            </a:r>
            <a:r>
              <a:rPr lang="en-US" sz="1800" b="0" i="0" u="none" strike="noStrike" dirty="0">
                <a:solidFill>
                  <a:srgbClr val="000000"/>
                </a:solidFill>
                <a:effectLst/>
                <a:latin typeface="Arial" panose="020B0604020202020204" pitchFamily="34" charset="0"/>
              </a:rPr>
              <a:t>ominated as the next unicorn company in the world of </a:t>
            </a:r>
            <a:r>
              <a:rPr lang="en-US" b="0" i="0" dirty="0">
                <a:solidFill>
                  <a:srgbClr val="222222"/>
                </a:solidFill>
                <a:effectLst/>
                <a:latin typeface="Arial" panose="020B0604020202020204" pitchFamily="34" charset="0"/>
              </a:rPr>
              <a:t>3D! </a:t>
            </a:r>
          </a:p>
          <a:p>
            <a:pPr algn="l"/>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The company CEO reports a revenue growth of 500%, a second year in a</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row, which will make </a:t>
            </a:r>
            <a:r>
              <a:rPr lang="en-US" b="0" i="0" dirty="0" err="1">
                <a:solidFill>
                  <a:srgbClr val="222222"/>
                </a:solidFill>
                <a:effectLst/>
                <a:latin typeface="Arial" panose="020B0604020202020204" pitchFamily="34" charset="0"/>
              </a:rPr>
              <a:t>Hexa</a:t>
            </a:r>
            <a:r>
              <a:rPr lang="en-US" b="0" i="0" dirty="0">
                <a:solidFill>
                  <a:srgbClr val="222222"/>
                </a:solidFill>
                <a:effectLst/>
                <a:latin typeface="Arial" panose="020B0604020202020204" pitchFamily="34" charset="0"/>
              </a:rPr>
              <a:t> the world's leading synthetic data company. </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The site in TLV employs 50 team members and is expected to triple in</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size during 2022.</a:t>
            </a:r>
          </a:p>
          <a:p>
            <a:pPr marL="0" indent="0" algn="l" rtl="1">
              <a:spcBef>
                <a:spcPts val="0"/>
              </a:spcBef>
              <a:spcAft>
                <a:spcPts val="0"/>
              </a:spcAft>
              <a:buNone/>
            </a:pPr>
            <a:endParaRPr lang="he-IL" sz="1800" b="0" i="0" u="none" strike="noStrike" dirty="0">
              <a:solidFill>
                <a:srgbClr val="000000"/>
              </a:solidFill>
              <a:effectLst/>
              <a:latin typeface="Arial" panose="020B0604020202020204" pitchFamily="34" charset="0"/>
            </a:endParaRPr>
          </a:p>
          <a:p>
            <a:pPr marL="0" indent="0" algn="l" rtl="1">
              <a:spcBef>
                <a:spcPts val="0"/>
              </a:spcBef>
              <a:spcAft>
                <a:spcPts val="0"/>
              </a:spcAft>
              <a:buNone/>
            </a:pPr>
            <a:endParaRPr lang="en-U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26889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B4A-5D06-499E-9497-11B382C03E92}"/>
              </a:ext>
            </a:extLst>
          </p:cNvPr>
          <p:cNvSpPr>
            <a:spLocks noGrp="1"/>
          </p:cNvSpPr>
          <p:nvPr>
            <p:ph type="title"/>
          </p:nvPr>
        </p:nvSpPr>
        <p:spPr>
          <a:xfrm>
            <a:off x="798519" y="26166"/>
            <a:ext cx="10058400" cy="1371600"/>
          </a:xfrm>
        </p:spPr>
        <p:txBody>
          <a:bodyPr/>
          <a:lstStyle/>
          <a:p>
            <a:pPr algn="ctr"/>
            <a:r>
              <a:rPr lang="en-US" sz="4800" b="1" dirty="0">
                <a:solidFill>
                  <a:srgbClr val="C00000"/>
                </a:solidFill>
                <a:latin typeface="Lava Std"/>
              </a:rPr>
              <a:t>Your mission</a:t>
            </a:r>
            <a:endParaRPr lang="he-IL" sz="4800" b="1" dirty="0">
              <a:solidFill>
                <a:srgbClr val="C00000"/>
              </a:solidFill>
              <a:latin typeface="Lava Std"/>
            </a:endParaRPr>
          </a:p>
        </p:txBody>
      </p:sp>
      <p:sp>
        <p:nvSpPr>
          <p:cNvPr id="3" name="Content Placeholder 2">
            <a:extLst>
              <a:ext uri="{FF2B5EF4-FFF2-40B4-BE49-F238E27FC236}">
                <a16:creationId xmlns:a16="http://schemas.microsoft.com/office/drawing/2014/main" id="{D723F232-7A2A-4957-AC40-1AB256C88B20}"/>
              </a:ext>
            </a:extLst>
          </p:cNvPr>
          <p:cNvSpPr>
            <a:spLocks noGrp="1"/>
          </p:cNvSpPr>
          <p:nvPr>
            <p:ph idx="1"/>
          </p:nvPr>
        </p:nvSpPr>
        <p:spPr>
          <a:xfrm>
            <a:off x="734714" y="610647"/>
            <a:ext cx="11106304" cy="3849624"/>
          </a:xfrm>
        </p:spPr>
        <p:txBody>
          <a:bodyPr>
            <a:normAutofit/>
          </a:bodyPr>
          <a:lstStyle/>
          <a:p>
            <a:endParaRPr lang="en-US" b="1" dirty="0">
              <a:solidFill>
                <a:srgbClr val="000000"/>
              </a:solidFill>
              <a:latin typeface="Poppins"/>
            </a:endParaRPr>
          </a:p>
          <a:p>
            <a:pPr marL="0" indent="0" algn="ctr">
              <a:buNone/>
            </a:pPr>
            <a:endParaRPr lang="en-US" b="1" i="0" dirty="0">
              <a:solidFill>
                <a:srgbClr val="000000"/>
              </a:solidFill>
              <a:effectLst/>
              <a:latin typeface="Nunito"/>
            </a:endParaRPr>
          </a:p>
          <a:p>
            <a:endParaRPr lang="he-IL" dirty="0"/>
          </a:p>
        </p:txBody>
      </p:sp>
      <p:sp>
        <p:nvSpPr>
          <p:cNvPr id="4" name="Hexagon 3">
            <a:extLst>
              <a:ext uri="{FF2B5EF4-FFF2-40B4-BE49-F238E27FC236}">
                <a16:creationId xmlns:a16="http://schemas.microsoft.com/office/drawing/2014/main" id="{1DEE1975-E3F1-4837-95D8-A5E336DC9FCD}"/>
              </a:ext>
            </a:extLst>
          </p:cNvPr>
          <p:cNvSpPr/>
          <p:nvPr/>
        </p:nvSpPr>
        <p:spPr>
          <a:xfrm>
            <a:off x="1653476" y="1285960"/>
            <a:ext cx="1237673" cy="107714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Team 1 </a:t>
            </a:r>
            <a:endParaRPr lang="he-IL" dirty="0"/>
          </a:p>
        </p:txBody>
      </p:sp>
      <p:sp>
        <p:nvSpPr>
          <p:cNvPr id="5" name="Hexagon 4">
            <a:extLst>
              <a:ext uri="{FF2B5EF4-FFF2-40B4-BE49-F238E27FC236}">
                <a16:creationId xmlns:a16="http://schemas.microsoft.com/office/drawing/2014/main" id="{A10A29F5-A9FB-444D-A29F-762C5A6B9B1B}"/>
              </a:ext>
            </a:extLst>
          </p:cNvPr>
          <p:cNvSpPr/>
          <p:nvPr/>
        </p:nvSpPr>
        <p:spPr>
          <a:xfrm>
            <a:off x="8837971" y="1264552"/>
            <a:ext cx="1237673" cy="107714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Team 3 </a:t>
            </a:r>
            <a:endParaRPr lang="he-IL" dirty="0"/>
          </a:p>
        </p:txBody>
      </p:sp>
      <p:sp>
        <p:nvSpPr>
          <p:cNvPr id="6" name="Hexagon 5">
            <a:extLst>
              <a:ext uri="{FF2B5EF4-FFF2-40B4-BE49-F238E27FC236}">
                <a16:creationId xmlns:a16="http://schemas.microsoft.com/office/drawing/2014/main" id="{64B71158-35FC-4CC4-AE6E-BA03AE8D205D}"/>
              </a:ext>
            </a:extLst>
          </p:cNvPr>
          <p:cNvSpPr/>
          <p:nvPr/>
        </p:nvSpPr>
        <p:spPr>
          <a:xfrm>
            <a:off x="5208882" y="1264552"/>
            <a:ext cx="1237673" cy="107714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Team 2 </a:t>
            </a:r>
            <a:endParaRPr lang="he-IL" dirty="0"/>
          </a:p>
        </p:txBody>
      </p:sp>
      <p:sp>
        <p:nvSpPr>
          <p:cNvPr id="10" name="TextBox 9">
            <a:extLst>
              <a:ext uri="{FF2B5EF4-FFF2-40B4-BE49-F238E27FC236}">
                <a16:creationId xmlns:a16="http://schemas.microsoft.com/office/drawing/2014/main" id="{2E91012F-D8EF-4408-B2EC-55402953BFB0}"/>
              </a:ext>
            </a:extLst>
          </p:cNvPr>
          <p:cNvSpPr txBox="1"/>
          <p:nvPr/>
        </p:nvSpPr>
        <p:spPr>
          <a:xfrm>
            <a:off x="5453647" y="3429000"/>
            <a:ext cx="748145" cy="1791854"/>
          </a:xfrm>
          <a:prstGeom prst="rect">
            <a:avLst/>
          </a:prstGeom>
          <a:noFill/>
        </p:spPr>
        <p:txBody>
          <a:bodyPr wrap="square" rtlCol="1">
            <a:spAutoFit/>
          </a:bodyPr>
          <a:lstStyle/>
          <a:p>
            <a:endParaRPr lang="he-IL" dirty="0"/>
          </a:p>
        </p:txBody>
      </p:sp>
      <p:sp>
        <p:nvSpPr>
          <p:cNvPr id="11" name="TextBox 10">
            <a:extLst>
              <a:ext uri="{FF2B5EF4-FFF2-40B4-BE49-F238E27FC236}">
                <a16:creationId xmlns:a16="http://schemas.microsoft.com/office/drawing/2014/main" id="{5BF2FBA0-908B-4872-AF53-0239E640F0A1}"/>
              </a:ext>
            </a:extLst>
          </p:cNvPr>
          <p:cNvSpPr txBox="1"/>
          <p:nvPr/>
        </p:nvSpPr>
        <p:spPr>
          <a:xfrm>
            <a:off x="5606047" y="3581400"/>
            <a:ext cx="748145" cy="1791854"/>
          </a:xfrm>
          <a:prstGeom prst="rect">
            <a:avLst/>
          </a:prstGeom>
          <a:noFill/>
        </p:spPr>
        <p:txBody>
          <a:bodyPr wrap="square" rtlCol="1">
            <a:spAutoFit/>
          </a:bodyPr>
          <a:lstStyle/>
          <a:p>
            <a:endParaRPr lang="he-IL" dirty="0"/>
          </a:p>
        </p:txBody>
      </p:sp>
      <p:sp>
        <p:nvSpPr>
          <p:cNvPr id="12" name="TextBox 11">
            <a:extLst>
              <a:ext uri="{FF2B5EF4-FFF2-40B4-BE49-F238E27FC236}">
                <a16:creationId xmlns:a16="http://schemas.microsoft.com/office/drawing/2014/main" id="{2E5E050D-FC84-423F-9F66-9743AFFD79FA}"/>
              </a:ext>
            </a:extLst>
          </p:cNvPr>
          <p:cNvSpPr txBox="1"/>
          <p:nvPr/>
        </p:nvSpPr>
        <p:spPr>
          <a:xfrm>
            <a:off x="5758447" y="3733800"/>
            <a:ext cx="748145" cy="1791854"/>
          </a:xfrm>
          <a:prstGeom prst="rect">
            <a:avLst/>
          </a:prstGeom>
          <a:noFill/>
        </p:spPr>
        <p:txBody>
          <a:bodyPr wrap="square" rtlCol="1">
            <a:spAutoFit/>
          </a:bodyPr>
          <a:lstStyle/>
          <a:p>
            <a:endParaRPr lang="he-IL" dirty="0"/>
          </a:p>
        </p:txBody>
      </p:sp>
      <p:sp>
        <p:nvSpPr>
          <p:cNvPr id="13" name="TextBox 12">
            <a:extLst>
              <a:ext uri="{FF2B5EF4-FFF2-40B4-BE49-F238E27FC236}">
                <a16:creationId xmlns:a16="http://schemas.microsoft.com/office/drawing/2014/main" id="{6C12D310-20AF-4E63-9276-F4B53E938B9C}"/>
              </a:ext>
            </a:extLst>
          </p:cNvPr>
          <p:cNvSpPr txBox="1"/>
          <p:nvPr/>
        </p:nvSpPr>
        <p:spPr>
          <a:xfrm>
            <a:off x="5453647" y="3454921"/>
            <a:ext cx="748145" cy="1791854"/>
          </a:xfrm>
          <a:prstGeom prst="rect">
            <a:avLst/>
          </a:prstGeom>
          <a:noFill/>
        </p:spPr>
        <p:txBody>
          <a:bodyPr wrap="square" rtlCol="1">
            <a:spAutoFit/>
          </a:bodyPr>
          <a:lstStyle/>
          <a:p>
            <a:endParaRPr lang="he-IL" dirty="0"/>
          </a:p>
        </p:txBody>
      </p:sp>
      <p:sp>
        <p:nvSpPr>
          <p:cNvPr id="14" name="TextBox 13">
            <a:extLst>
              <a:ext uri="{FF2B5EF4-FFF2-40B4-BE49-F238E27FC236}">
                <a16:creationId xmlns:a16="http://schemas.microsoft.com/office/drawing/2014/main" id="{5F2D3BC7-5294-4690-9B8E-094D7D1EB626}"/>
              </a:ext>
            </a:extLst>
          </p:cNvPr>
          <p:cNvSpPr txBox="1"/>
          <p:nvPr/>
        </p:nvSpPr>
        <p:spPr>
          <a:xfrm>
            <a:off x="1879813" y="2630698"/>
            <a:ext cx="913975" cy="1015663"/>
          </a:xfrm>
          <a:prstGeom prst="rect">
            <a:avLst/>
          </a:prstGeom>
          <a:noFill/>
        </p:spPr>
        <p:txBody>
          <a:bodyPr wrap="square" rtlCol="1">
            <a:spAutoFit/>
          </a:bodyPr>
          <a:lstStyle/>
          <a:p>
            <a:r>
              <a:rPr lang="en-US" sz="2000" b="1" dirty="0">
                <a:solidFill>
                  <a:srgbClr val="282828"/>
                </a:solidFill>
                <a:latin typeface="Lava Std"/>
              </a:rPr>
              <a:t>Yehiel</a:t>
            </a:r>
          </a:p>
          <a:p>
            <a:r>
              <a:rPr lang="en-US" sz="2000" b="1" dirty="0">
                <a:solidFill>
                  <a:srgbClr val="282828"/>
                </a:solidFill>
                <a:latin typeface="Lava Std"/>
              </a:rPr>
              <a:t>Yuval</a:t>
            </a:r>
          </a:p>
          <a:p>
            <a:r>
              <a:rPr lang="en-US" sz="2000" b="1" dirty="0">
                <a:solidFill>
                  <a:srgbClr val="282828"/>
                </a:solidFill>
                <a:latin typeface="Lava Std"/>
              </a:rPr>
              <a:t>Roei</a:t>
            </a:r>
            <a:endParaRPr lang="he-IL" sz="2000" b="1" dirty="0">
              <a:solidFill>
                <a:srgbClr val="282828"/>
              </a:solidFill>
              <a:latin typeface="Lava Std"/>
            </a:endParaRPr>
          </a:p>
        </p:txBody>
      </p:sp>
      <p:sp>
        <p:nvSpPr>
          <p:cNvPr id="15" name="TextBox 14">
            <a:extLst>
              <a:ext uri="{FF2B5EF4-FFF2-40B4-BE49-F238E27FC236}">
                <a16:creationId xmlns:a16="http://schemas.microsoft.com/office/drawing/2014/main" id="{631613BA-657A-4E42-8811-9AF2BB1D1F15}"/>
              </a:ext>
            </a:extLst>
          </p:cNvPr>
          <p:cNvSpPr txBox="1"/>
          <p:nvPr/>
        </p:nvSpPr>
        <p:spPr>
          <a:xfrm>
            <a:off x="5394314" y="2630698"/>
            <a:ext cx="1237673" cy="1015663"/>
          </a:xfrm>
          <a:prstGeom prst="rect">
            <a:avLst/>
          </a:prstGeom>
          <a:noFill/>
        </p:spPr>
        <p:txBody>
          <a:bodyPr wrap="square" rtlCol="1">
            <a:spAutoFit/>
          </a:bodyPr>
          <a:lstStyle/>
          <a:p>
            <a:r>
              <a:rPr lang="en-US" sz="2000" b="1" dirty="0">
                <a:solidFill>
                  <a:srgbClr val="282828"/>
                </a:solidFill>
                <a:latin typeface="Lava Std"/>
              </a:rPr>
              <a:t>Jonathan</a:t>
            </a:r>
          </a:p>
          <a:p>
            <a:r>
              <a:rPr lang="en-US" sz="2000" b="1" dirty="0">
                <a:solidFill>
                  <a:srgbClr val="282828"/>
                </a:solidFill>
                <a:latin typeface="Lava Std"/>
              </a:rPr>
              <a:t>Nimrod</a:t>
            </a:r>
          </a:p>
          <a:p>
            <a:r>
              <a:rPr lang="en-US" sz="2000" b="1" dirty="0">
                <a:solidFill>
                  <a:srgbClr val="282828"/>
                </a:solidFill>
                <a:latin typeface="Lava Std"/>
              </a:rPr>
              <a:t>Inbal</a:t>
            </a:r>
            <a:endParaRPr lang="he-IL" sz="2000" b="1" dirty="0">
              <a:solidFill>
                <a:srgbClr val="282828"/>
              </a:solidFill>
              <a:latin typeface="Lava Std"/>
            </a:endParaRPr>
          </a:p>
        </p:txBody>
      </p:sp>
      <p:sp>
        <p:nvSpPr>
          <p:cNvPr id="16" name="TextBox 15">
            <a:extLst>
              <a:ext uri="{FF2B5EF4-FFF2-40B4-BE49-F238E27FC236}">
                <a16:creationId xmlns:a16="http://schemas.microsoft.com/office/drawing/2014/main" id="{81A71559-D489-4F32-AAF1-5C5B7CE892AA}"/>
              </a:ext>
            </a:extLst>
          </p:cNvPr>
          <p:cNvSpPr txBox="1"/>
          <p:nvPr/>
        </p:nvSpPr>
        <p:spPr>
          <a:xfrm>
            <a:off x="9217462" y="2630698"/>
            <a:ext cx="1237673" cy="1015663"/>
          </a:xfrm>
          <a:prstGeom prst="rect">
            <a:avLst/>
          </a:prstGeom>
          <a:noFill/>
        </p:spPr>
        <p:txBody>
          <a:bodyPr wrap="square" rtlCol="1">
            <a:spAutoFit/>
          </a:bodyPr>
          <a:lstStyle/>
          <a:p>
            <a:r>
              <a:rPr lang="en-US" sz="2000" b="1" dirty="0">
                <a:solidFill>
                  <a:srgbClr val="282828"/>
                </a:solidFill>
                <a:latin typeface="Lava Std"/>
              </a:rPr>
              <a:t>Ran</a:t>
            </a:r>
          </a:p>
          <a:p>
            <a:r>
              <a:rPr lang="en-US" sz="2000" b="1" dirty="0">
                <a:solidFill>
                  <a:srgbClr val="282828"/>
                </a:solidFill>
                <a:latin typeface="Lava Std"/>
              </a:rPr>
              <a:t>Zvi</a:t>
            </a:r>
          </a:p>
          <a:p>
            <a:r>
              <a:rPr lang="en-US" sz="2000" b="1" dirty="0">
                <a:solidFill>
                  <a:srgbClr val="282828"/>
                </a:solidFill>
                <a:latin typeface="Lava Std"/>
              </a:rPr>
              <a:t>Guy</a:t>
            </a:r>
            <a:endParaRPr lang="he-IL" sz="2000" b="1" dirty="0">
              <a:solidFill>
                <a:srgbClr val="282828"/>
              </a:solidFill>
              <a:latin typeface="Lava Std"/>
            </a:endParaRPr>
          </a:p>
        </p:txBody>
      </p:sp>
      <p:sp>
        <p:nvSpPr>
          <p:cNvPr id="18" name="TextBox 17">
            <a:extLst>
              <a:ext uri="{FF2B5EF4-FFF2-40B4-BE49-F238E27FC236}">
                <a16:creationId xmlns:a16="http://schemas.microsoft.com/office/drawing/2014/main" id="{85644110-C3A9-42AB-9ECB-9D76C46D738F}"/>
              </a:ext>
            </a:extLst>
          </p:cNvPr>
          <p:cNvSpPr txBox="1"/>
          <p:nvPr/>
        </p:nvSpPr>
        <p:spPr>
          <a:xfrm>
            <a:off x="350982" y="3733800"/>
            <a:ext cx="11348755" cy="2862322"/>
          </a:xfrm>
          <a:prstGeom prst="rect">
            <a:avLst/>
          </a:prstGeom>
          <a:noFill/>
        </p:spPr>
        <p:txBody>
          <a:bodyPr wrap="square" rtlCol="1">
            <a:spAutoFit/>
          </a:bodyPr>
          <a:lstStyle/>
          <a:p>
            <a:pPr rtl="1">
              <a:spcBef>
                <a:spcPts val="0"/>
              </a:spcBef>
              <a:spcAft>
                <a:spcPts val="0"/>
              </a:spcAft>
            </a:pPr>
            <a:r>
              <a:rPr lang="en-US" sz="1600" b="0" i="0" u="none" strike="noStrike" dirty="0">
                <a:solidFill>
                  <a:srgbClr val="000000"/>
                </a:solidFill>
                <a:effectLst/>
                <a:latin typeface="Arial" panose="020B0604020202020204" pitchFamily="34" charset="0"/>
              </a:rPr>
              <a:t>What will be the words and meanings that will </a:t>
            </a:r>
            <a:r>
              <a:rPr lang="en-US" sz="1600" dirty="0">
                <a:solidFill>
                  <a:srgbClr val="000000"/>
                </a:solidFill>
                <a:latin typeface="Arial" panose="020B0604020202020204" pitchFamily="34" charset="0"/>
              </a:rPr>
              <a:t>characterize</a:t>
            </a:r>
            <a:r>
              <a:rPr lang="en-US" sz="1600" b="0" i="0" u="none" strike="noStrike" dirty="0">
                <a:solidFill>
                  <a:srgbClr val="000000"/>
                </a:solidFill>
                <a:effectLst/>
                <a:latin typeface="Arial" panose="020B0604020202020204" pitchFamily="34" charset="0"/>
              </a:rPr>
              <a:t> such a company? </a:t>
            </a:r>
          </a:p>
          <a:p>
            <a:pPr rtl="1">
              <a:spcBef>
                <a:spcPts val="0"/>
              </a:spcBef>
              <a:spcAft>
                <a:spcPts val="0"/>
              </a:spcAft>
            </a:pPr>
            <a:endParaRPr lang="en-US" sz="1600" dirty="0">
              <a:solidFill>
                <a:srgbClr val="000000"/>
              </a:solidFill>
              <a:latin typeface="Arial" panose="020B0604020202020204" pitchFamily="34" charset="0"/>
            </a:endParaRPr>
          </a:p>
          <a:p>
            <a:pPr rtl="1">
              <a:spcBef>
                <a:spcPts val="0"/>
              </a:spcBef>
              <a:spcAft>
                <a:spcPts val="0"/>
              </a:spcAft>
            </a:pPr>
            <a:r>
              <a:rPr lang="en-US" sz="1600" dirty="0">
                <a:solidFill>
                  <a:srgbClr val="000000"/>
                </a:solidFill>
                <a:latin typeface="Arial" panose="020B0604020202020204" pitchFamily="34" charset="0"/>
              </a:rPr>
              <a:t>What such a company probably do well from a behavioral perspective?</a:t>
            </a:r>
          </a:p>
          <a:p>
            <a:pPr rtl="1">
              <a:spcBef>
                <a:spcPts val="0"/>
              </a:spcBef>
              <a:spcAft>
                <a:spcPts val="0"/>
              </a:spcAft>
            </a:pPr>
            <a:endParaRPr lang="en-US" sz="1600" dirty="0">
              <a:solidFill>
                <a:srgbClr val="000000"/>
              </a:solidFill>
              <a:latin typeface="Arial" panose="020B0604020202020204" pitchFamily="34" charset="0"/>
            </a:endParaRPr>
          </a:p>
          <a:p>
            <a:pPr rtl="1">
              <a:spcBef>
                <a:spcPts val="0"/>
              </a:spcBef>
              <a:spcAft>
                <a:spcPts val="0"/>
              </a:spcAft>
            </a:pPr>
            <a:r>
              <a:rPr lang="en-US" sz="1600" b="0" dirty="0">
                <a:solidFill>
                  <a:srgbClr val="000000"/>
                </a:solidFill>
                <a:effectLst/>
                <a:latin typeface="Arial" panose="020B0604020202020204" pitchFamily="34" charset="0"/>
              </a:rPr>
              <a:t>What would be </a:t>
            </a:r>
            <a:r>
              <a:rPr lang="en-US" sz="1600" dirty="0">
                <a:solidFill>
                  <a:srgbClr val="000000"/>
                </a:solidFill>
                <a:latin typeface="Arial" panose="020B0604020202020204" pitchFamily="34" charset="0"/>
              </a:rPr>
              <a:t>the people day to day principles?</a:t>
            </a:r>
          </a:p>
          <a:p>
            <a:pPr rtl="1">
              <a:spcBef>
                <a:spcPts val="0"/>
              </a:spcBef>
              <a:spcAft>
                <a:spcPts val="0"/>
              </a:spcAft>
            </a:pPr>
            <a:endParaRPr lang="he-IL" sz="1600" b="0" dirty="0">
              <a:solidFill>
                <a:srgbClr val="000000"/>
              </a:solidFill>
              <a:effectLst/>
              <a:latin typeface="Arial" panose="020B0604020202020204" pitchFamily="34" charset="0"/>
            </a:endParaRPr>
          </a:p>
          <a:p>
            <a:pPr rtl="1">
              <a:spcBef>
                <a:spcPts val="0"/>
              </a:spcBef>
              <a:spcAft>
                <a:spcPts val="0"/>
              </a:spcAft>
            </a:pPr>
            <a:r>
              <a:rPr lang="en-US" sz="1600" b="0" dirty="0">
                <a:solidFill>
                  <a:srgbClr val="000000"/>
                </a:solidFill>
                <a:effectLst/>
                <a:latin typeface="Arial" panose="020B0604020202020204" pitchFamily="34" charset="0"/>
              </a:rPr>
              <a:t>What drive such a company?</a:t>
            </a:r>
          </a:p>
          <a:p>
            <a:pPr rtl="1">
              <a:spcBef>
                <a:spcPts val="0"/>
              </a:spcBef>
              <a:spcAft>
                <a:spcPts val="0"/>
              </a:spcAft>
            </a:pPr>
            <a:endParaRPr lang="en-US" sz="1600" b="0" dirty="0">
              <a:solidFill>
                <a:schemeClr val="bg1"/>
              </a:solidFill>
              <a:effectLst/>
              <a:latin typeface="Arial" panose="020B0604020202020204" pitchFamily="34" charset="0"/>
            </a:endParaRPr>
          </a:p>
          <a:p>
            <a:pPr rtl="1">
              <a:spcBef>
                <a:spcPts val="0"/>
              </a:spcBef>
              <a:spcAft>
                <a:spcPts val="0"/>
              </a:spcAft>
            </a:pPr>
            <a:r>
              <a:rPr lang="en-US" sz="1600" b="1" dirty="0">
                <a:solidFill>
                  <a:schemeClr val="accent1">
                    <a:lumMod val="50000"/>
                  </a:schemeClr>
                </a:solidFill>
                <a:effectLst/>
                <a:latin typeface="Arial" panose="020B0604020202020204" pitchFamily="34" charset="0"/>
              </a:rPr>
              <a:t>Put the hat of : EMPLOYEE / MANAGER / CANDIDATE / POTENTIAL COSTUMER / CLIENT/ INVESTOR</a:t>
            </a:r>
            <a:endParaRPr lang="he-IL" sz="1600" b="1" dirty="0">
              <a:solidFill>
                <a:schemeClr val="accent1">
                  <a:lumMod val="50000"/>
                </a:schemeClr>
              </a:solidFill>
              <a:effectLst/>
            </a:endParaRPr>
          </a:p>
          <a:p>
            <a:br>
              <a:rPr lang="he-IL" dirty="0"/>
            </a:br>
            <a:endParaRPr lang="he-IL" dirty="0"/>
          </a:p>
        </p:txBody>
      </p:sp>
      <p:pic>
        <p:nvPicPr>
          <p:cNvPr id="19" name="Picture 18">
            <a:extLst>
              <a:ext uri="{FF2B5EF4-FFF2-40B4-BE49-F238E27FC236}">
                <a16:creationId xmlns:a16="http://schemas.microsoft.com/office/drawing/2014/main" id="{1100C67F-C717-4CC1-A606-8A3E94E888FE}"/>
              </a:ext>
            </a:extLst>
          </p:cNvPr>
          <p:cNvPicPr>
            <a:picLocks noChangeAspect="1"/>
          </p:cNvPicPr>
          <p:nvPr/>
        </p:nvPicPr>
        <p:blipFill>
          <a:blip r:embed="rId3"/>
          <a:stretch>
            <a:fillRect/>
          </a:stretch>
        </p:blipFill>
        <p:spPr>
          <a:xfrm>
            <a:off x="7372514" y="5964763"/>
            <a:ext cx="4670270" cy="778378"/>
          </a:xfrm>
          <a:prstGeom prst="rect">
            <a:avLst/>
          </a:prstGeom>
          <a:ln>
            <a:noFill/>
          </a:ln>
          <a:effectLst>
            <a:softEdge rad="112500"/>
          </a:effectLst>
        </p:spPr>
      </p:pic>
    </p:spTree>
    <p:extLst>
      <p:ext uri="{BB962C8B-B14F-4D97-AF65-F5344CB8AC3E}">
        <p14:creationId xmlns:p14="http://schemas.microsoft.com/office/powerpoint/2010/main" val="376670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F232-7A2A-4957-AC40-1AB256C88B20}"/>
              </a:ext>
            </a:extLst>
          </p:cNvPr>
          <p:cNvSpPr>
            <a:spLocks noGrp="1"/>
          </p:cNvSpPr>
          <p:nvPr>
            <p:ph idx="1"/>
          </p:nvPr>
        </p:nvSpPr>
        <p:spPr>
          <a:xfrm>
            <a:off x="734714" y="610647"/>
            <a:ext cx="11106304" cy="3849624"/>
          </a:xfrm>
        </p:spPr>
        <p:txBody>
          <a:bodyPr>
            <a:normAutofit/>
          </a:bodyPr>
          <a:lstStyle/>
          <a:p>
            <a:endParaRPr lang="en-US" b="1" dirty="0">
              <a:solidFill>
                <a:srgbClr val="000000"/>
              </a:solidFill>
              <a:latin typeface="Poppins"/>
            </a:endParaRPr>
          </a:p>
          <a:p>
            <a:pPr marL="0" indent="0" algn="ctr">
              <a:buNone/>
            </a:pPr>
            <a:endParaRPr lang="en-US" b="1" i="0" dirty="0">
              <a:solidFill>
                <a:srgbClr val="000000"/>
              </a:solidFill>
              <a:effectLst/>
              <a:latin typeface="Nunito"/>
            </a:endParaRPr>
          </a:p>
          <a:p>
            <a:endParaRPr lang="he-IL" dirty="0"/>
          </a:p>
        </p:txBody>
      </p:sp>
      <p:sp>
        <p:nvSpPr>
          <p:cNvPr id="10" name="TextBox 9">
            <a:extLst>
              <a:ext uri="{FF2B5EF4-FFF2-40B4-BE49-F238E27FC236}">
                <a16:creationId xmlns:a16="http://schemas.microsoft.com/office/drawing/2014/main" id="{2E91012F-D8EF-4408-B2EC-55402953BFB0}"/>
              </a:ext>
            </a:extLst>
          </p:cNvPr>
          <p:cNvSpPr txBox="1"/>
          <p:nvPr/>
        </p:nvSpPr>
        <p:spPr>
          <a:xfrm>
            <a:off x="5453647" y="3429000"/>
            <a:ext cx="748145" cy="1791854"/>
          </a:xfrm>
          <a:prstGeom prst="rect">
            <a:avLst/>
          </a:prstGeom>
          <a:noFill/>
        </p:spPr>
        <p:txBody>
          <a:bodyPr wrap="square" rtlCol="1">
            <a:spAutoFit/>
          </a:bodyPr>
          <a:lstStyle/>
          <a:p>
            <a:endParaRPr lang="he-IL" dirty="0"/>
          </a:p>
        </p:txBody>
      </p:sp>
      <p:sp>
        <p:nvSpPr>
          <p:cNvPr id="11" name="TextBox 10">
            <a:extLst>
              <a:ext uri="{FF2B5EF4-FFF2-40B4-BE49-F238E27FC236}">
                <a16:creationId xmlns:a16="http://schemas.microsoft.com/office/drawing/2014/main" id="{5BF2FBA0-908B-4872-AF53-0239E640F0A1}"/>
              </a:ext>
            </a:extLst>
          </p:cNvPr>
          <p:cNvSpPr txBox="1"/>
          <p:nvPr/>
        </p:nvSpPr>
        <p:spPr>
          <a:xfrm>
            <a:off x="5606047" y="3581400"/>
            <a:ext cx="748145" cy="1791854"/>
          </a:xfrm>
          <a:prstGeom prst="rect">
            <a:avLst/>
          </a:prstGeom>
          <a:noFill/>
        </p:spPr>
        <p:txBody>
          <a:bodyPr wrap="square" rtlCol="1">
            <a:spAutoFit/>
          </a:bodyPr>
          <a:lstStyle/>
          <a:p>
            <a:endParaRPr lang="he-IL" dirty="0"/>
          </a:p>
        </p:txBody>
      </p:sp>
      <p:sp>
        <p:nvSpPr>
          <p:cNvPr id="12" name="TextBox 11">
            <a:extLst>
              <a:ext uri="{FF2B5EF4-FFF2-40B4-BE49-F238E27FC236}">
                <a16:creationId xmlns:a16="http://schemas.microsoft.com/office/drawing/2014/main" id="{2E5E050D-FC84-423F-9F66-9743AFFD79FA}"/>
              </a:ext>
            </a:extLst>
          </p:cNvPr>
          <p:cNvSpPr txBox="1"/>
          <p:nvPr/>
        </p:nvSpPr>
        <p:spPr>
          <a:xfrm>
            <a:off x="5758447" y="3733800"/>
            <a:ext cx="748145" cy="1791854"/>
          </a:xfrm>
          <a:prstGeom prst="rect">
            <a:avLst/>
          </a:prstGeom>
          <a:noFill/>
        </p:spPr>
        <p:txBody>
          <a:bodyPr wrap="square" rtlCol="1">
            <a:spAutoFit/>
          </a:bodyPr>
          <a:lstStyle/>
          <a:p>
            <a:endParaRPr lang="he-IL" dirty="0"/>
          </a:p>
        </p:txBody>
      </p:sp>
      <p:sp>
        <p:nvSpPr>
          <p:cNvPr id="13" name="TextBox 12">
            <a:extLst>
              <a:ext uri="{FF2B5EF4-FFF2-40B4-BE49-F238E27FC236}">
                <a16:creationId xmlns:a16="http://schemas.microsoft.com/office/drawing/2014/main" id="{6C12D310-20AF-4E63-9276-F4B53E938B9C}"/>
              </a:ext>
            </a:extLst>
          </p:cNvPr>
          <p:cNvSpPr txBox="1"/>
          <p:nvPr/>
        </p:nvSpPr>
        <p:spPr>
          <a:xfrm>
            <a:off x="5453647" y="3454921"/>
            <a:ext cx="748145" cy="1791854"/>
          </a:xfrm>
          <a:prstGeom prst="rect">
            <a:avLst/>
          </a:prstGeom>
          <a:noFill/>
        </p:spPr>
        <p:txBody>
          <a:bodyPr wrap="square" rtlCol="1">
            <a:spAutoFit/>
          </a:bodyPr>
          <a:lstStyle/>
          <a:p>
            <a:endParaRPr lang="he-IL" dirty="0"/>
          </a:p>
        </p:txBody>
      </p:sp>
      <p:pic>
        <p:nvPicPr>
          <p:cNvPr id="3074" name="Picture 2" descr="WHY YOU SHOULD TAKE A BREAK AFTER WORKING FOR A WHILE - Afterschool Centre  for Career Development">
            <a:extLst>
              <a:ext uri="{FF2B5EF4-FFF2-40B4-BE49-F238E27FC236}">
                <a16:creationId xmlns:a16="http://schemas.microsoft.com/office/drawing/2014/main" id="{1C21707A-2178-47FD-8DC0-370C3ADA5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451" y="1281913"/>
            <a:ext cx="5648135" cy="37110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72A093D-EC13-430C-9952-3474E9DDD65F}"/>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3499909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F232-7A2A-4957-AC40-1AB256C88B20}"/>
              </a:ext>
            </a:extLst>
          </p:cNvPr>
          <p:cNvSpPr>
            <a:spLocks noGrp="1"/>
          </p:cNvSpPr>
          <p:nvPr>
            <p:ph idx="1"/>
          </p:nvPr>
        </p:nvSpPr>
        <p:spPr>
          <a:xfrm>
            <a:off x="734714" y="610647"/>
            <a:ext cx="11106304" cy="3849624"/>
          </a:xfrm>
        </p:spPr>
        <p:txBody>
          <a:bodyPr>
            <a:normAutofit/>
          </a:bodyPr>
          <a:lstStyle/>
          <a:p>
            <a:endParaRPr lang="en-US" b="1" dirty="0">
              <a:solidFill>
                <a:srgbClr val="000000"/>
              </a:solidFill>
              <a:latin typeface="Poppins"/>
            </a:endParaRPr>
          </a:p>
          <a:p>
            <a:pPr marL="0" indent="0" algn="ctr">
              <a:buNone/>
            </a:pPr>
            <a:endParaRPr lang="en-US" b="1" i="0" dirty="0">
              <a:solidFill>
                <a:srgbClr val="000000"/>
              </a:solidFill>
              <a:effectLst/>
              <a:latin typeface="Nunito"/>
            </a:endParaRPr>
          </a:p>
          <a:p>
            <a:endParaRPr lang="he-IL" dirty="0"/>
          </a:p>
        </p:txBody>
      </p:sp>
      <p:sp>
        <p:nvSpPr>
          <p:cNvPr id="10" name="TextBox 9">
            <a:extLst>
              <a:ext uri="{FF2B5EF4-FFF2-40B4-BE49-F238E27FC236}">
                <a16:creationId xmlns:a16="http://schemas.microsoft.com/office/drawing/2014/main" id="{2E91012F-D8EF-4408-B2EC-55402953BFB0}"/>
              </a:ext>
            </a:extLst>
          </p:cNvPr>
          <p:cNvSpPr txBox="1"/>
          <p:nvPr/>
        </p:nvSpPr>
        <p:spPr>
          <a:xfrm>
            <a:off x="5453647" y="3429000"/>
            <a:ext cx="748145" cy="1791854"/>
          </a:xfrm>
          <a:prstGeom prst="rect">
            <a:avLst/>
          </a:prstGeom>
          <a:noFill/>
        </p:spPr>
        <p:txBody>
          <a:bodyPr wrap="square" rtlCol="1">
            <a:spAutoFit/>
          </a:bodyPr>
          <a:lstStyle/>
          <a:p>
            <a:endParaRPr lang="he-IL" dirty="0"/>
          </a:p>
        </p:txBody>
      </p:sp>
      <p:sp>
        <p:nvSpPr>
          <p:cNvPr id="11" name="TextBox 10">
            <a:extLst>
              <a:ext uri="{FF2B5EF4-FFF2-40B4-BE49-F238E27FC236}">
                <a16:creationId xmlns:a16="http://schemas.microsoft.com/office/drawing/2014/main" id="{5BF2FBA0-908B-4872-AF53-0239E640F0A1}"/>
              </a:ext>
            </a:extLst>
          </p:cNvPr>
          <p:cNvSpPr txBox="1"/>
          <p:nvPr/>
        </p:nvSpPr>
        <p:spPr>
          <a:xfrm>
            <a:off x="5606047" y="3581400"/>
            <a:ext cx="748145" cy="1791854"/>
          </a:xfrm>
          <a:prstGeom prst="rect">
            <a:avLst/>
          </a:prstGeom>
          <a:noFill/>
        </p:spPr>
        <p:txBody>
          <a:bodyPr wrap="square" rtlCol="1">
            <a:spAutoFit/>
          </a:bodyPr>
          <a:lstStyle/>
          <a:p>
            <a:endParaRPr lang="he-IL" dirty="0"/>
          </a:p>
        </p:txBody>
      </p:sp>
      <p:sp>
        <p:nvSpPr>
          <p:cNvPr id="12" name="TextBox 11">
            <a:extLst>
              <a:ext uri="{FF2B5EF4-FFF2-40B4-BE49-F238E27FC236}">
                <a16:creationId xmlns:a16="http://schemas.microsoft.com/office/drawing/2014/main" id="{2E5E050D-FC84-423F-9F66-9743AFFD79FA}"/>
              </a:ext>
            </a:extLst>
          </p:cNvPr>
          <p:cNvSpPr txBox="1"/>
          <p:nvPr/>
        </p:nvSpPr>
        <p:spPr>
          <a:xfrm>
            <a:off x="5758447" y="3733800"/>
            <a:ext cx="748145" cy="1791854"/>
          </a:xfrm>
          <a:prstGeom prst="rect">
            <a:avLst/>
          </a:prstGeom>
          <a:noFill/>
        </p:spPr>
        <p:txBody>
          <a:bodyPr wrap="square" rtlCol="1">
            <a:spAutoFit/>
          </a:bodyPr>
          <a:lstStyle/>
          <a:p>
            <a:endParaRPr lang="he-IL" dirty="0"/>
          </a:p>
        </p:txBody>
      </p:sp>
      <p:sp>
        <p:nvSpPr>
          <p:cNvPr id="13" name="TextBox 12">
            <a:extLst>
              <a:ext uri="{FF2B5EF4-FFF2-40B4-BE49-F238E27FC236}">
                <a16:creationId xmlns:a16="http://schemas.microsoft.com/office/drawing/2014/main" id="{6C12D310-20AF-4E63-9276-F4B53E938B9C}"/>
              </a:ext>
            </a:extLst>
          </p:cNvPr>
          <p:cNvSpPr txBox="1"/>
          <p:nvPr/>
        </p:nvSpPr>
        <p:spPr>
          <a:xfrm>
            <a:off x="5453647" y="3454921"/>
            <a:ext cx="748145" cy="1791854"/>
          </a:xfrm>
          <a:prstGeom prst="rect">
            <a:avLst/>
          </a:prstGeom>
          <a:noFill/>
        </p:spPr>
        <p:txBody>
          <a:bodyPr wrap="square" rtlCol="1">
            <a:spAutoFit/>
          </a:bodyPr>
          <a:lstStyle/>
          <a:p>
            <a:endParaRPr lang="he-IL" dirty="0"/>
          </a:p>
        </p:txBody>
      </p:sp>
      <p:pic>
        <p:nvPicPr>
          <p:cNvPr id="5122" name="Picture 2" descr="Let's Share The Love - Home | Facebook">
            <a:extLst>
              <a:ext uri="{FF2B5EF4-FFF2-40B4-BE49-F238E27FC236}">
                <a16:creationId xmlns:a16="http://schemas.microsoft.com/office/drawing/2014/main" id="{4052670F-D3DF-498F-9244-4883264CB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771" y="1692425"/>
            <a:ext cx="5439496" cy="3421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A4602B5-3735-412F-A4A5-342888D8F109}"/>
              </a:ext>
            </a:extLst>
          </p:cNvPr>
          <p:cNvPicPr>
            <a:picLocks noChangeAspect="1"/>
          </p:cNvPicPr>
          <p:nvPr/>
        </p:nvPicPr>
        <p:blipFill>
          <a:blip r:embed="rId4"/>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65608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466E8-634C-5F43-A67B-766CC06AC7AC}"/>
              </a:ext>
            </a:extLst>
          </p:cNvPr>
          <p:cNvSpPr>
            <a:spLocks noGrp="1"/>
          </p:cNvSpPr>
          <p:nvPr>
            <p:ph idx="1"/>
          </p:nvPr>
        </p:nvSpPr>
        <p:spPr>
          <a:xfrm>
            <a:off x="399495" y="537612"/>
            <a:ext cx="11372295" cy="5199828"/>
          </a:xfrm>
        </p:spPr>
        <p:txBody>
          <a:bodyPr anchor="t">
            <a:noAutofit/>
          </a:bodyPr>
          <a:lstStyle/>
          <a:p>
            <a:pPr marL="0" indent="0" algn="ctr" rtl="1" fontAlgn="base">
              <a:buNone/>
            </a:pPr>
            <a:r>
              <a:rPr lang="en-US" sz="3600" b="1" dirty="0">
                <a:solidFill>
                  <a:srgbClr val="C00000"/>
                </a:solidFill>
                <a:latin typeface="Arial" panose="020B0604020202020204" pitchFamily="34" charset="0"/>
                <a:cs typeface="Arial" panose="020B0604020202020204" pitchFamily="34" charset="0"/>
              </a:rPr>
              <a:t>Why values?</a:t>
            </a:r>
            <a:endParaRPr lang="he-IL" sz="3600" b="1" dirty="0">
              <a:solidFill>
                <a:srgbClr val="C00000"/>
              </a:solidFill>
              <a:latin typeface="Arial" panose="020B0604020202020204" pitchFamily="34" charset="0"/>
              <a:cs typeface="Arial" panose="020B0604020202020204" pitchFamily="34" charset="0"/>
            </a:endParaRPr>
          </a:p>
          <a:p>
            <a:pPr marL="0" indent="0" algn="l" rtl="1" fontAlgn="base">
              <a:buNone/>
            </a:pPr>
            <a:endParaRPr lang="en-US" sz="3200" b="1" i="0" dirty="0">
              <a:solidFill>
                <a:srgbClr val="202124"/>
              </a:solidFill>
              <a:effectLst/>
              <a:latin typeface="arial" panose="020B0604020202020204" pitchFamily="34" charset="0"/>
            </a:endParaRPr>
          </a:p>
          <a:p>
            <a:pPr marL="0" indent="0" algn="ctr" rtl="1" fontAlgn="base">
              <a:buNone/>
            </a:pPr>
            <a:r>
              <a:rPr lang="en-US" sz="3200" b="1" i="0" dirty="0">
                <a:solidFill>
                  <a:srgbClr val="202124"/>
                </a:solidFill>
                <a:effectLst/>
                <a:latin typeface="arial" panose="020B0604020202020204" pitchFamily="34" charset="0"/>
              </a:rPr>
              <a:t>Core values</a:t>
            </a:r>
            <a:r>
              <a:rPr lang="en-US" sz="3200" b="0" i="0" dirty="0">
                <a:solidFill>
                  <a:srgbClr val="202124"/>
                </a:solidFill>
                <a:effectLst/>
                <a:latin typeface="arial" panose="020B0604020202020204" pitchFamily="34" charset="0"/>
              </a:rPr>
              <a:t> </a:t>
            </a:r>
            <a:r>
              <a:rPr lang="en-US" sz="3200" b="0" i="0" dirty="0">
                <a:effectLst/>
                <a:latin typeface="arial" panose="020B0604020202020204" pitchFamily="34" charset="0"/>
              </a:rPr>
              <a:t>are what support the company’s</a:t>
            </a:r>
          </a:p>
          <a:p>
            <a:pPr marL="0" indent="0" algn="ctr" rtl="1" fontAlgn="base">
              <a:buNone/>
            </a:pPr>
            <a:r>
              <a:rPr lang="en-US" sz="3200" b="0" i="0" dirty="0">
                <a:solidFill>
                  <a:srgbClr val="202124"/>
                </a:solidFill>
                <a:effectLst/>
                <a:latin typeface="arial" panose="020B0604020202020204" pitchFamily="34" charset="0"/>
              </a:rPr>
              <a:t> </a:t>
            </a:r>
            <a:r>
              <a:rPr lang="en-US" sz="3200" b="1" i="0" dirty="0">
                <a:solidFill>
                  <a:schemeClr val="bg1"/>
                </a:solidFill>
                <a:effectLst/>
                <a:latin typeface="arial" panose="020B0604020202020204" pitchFamily="34" charset="0"/>
              </a:rPr>
              <a:t>vision and meaning</a:t>
            </a:r>
            <a:endParaRPr lang="en-US" sz="3200" dirty="0">
              <a:solidFill>
                <a:schemeClr val="bg1"/>
              </a:solidFill>
              <a:latin typeface="arial" panose="020B0604020202020204" pitchFamily="34" charset="0"/>
            </a:endParaRPr>
          </a:p>
          <a:p>
            <a:pPr marL="0" indent="0" rtl="1" fontAlgn="base">
              <a:buNone/>
            </a:pPr>
            <a:endParaRPr lang="en-US" sz="2800" dirty="0">
              <a:solidFill>
                <a:schemeClr val="tx1">
                  <a:lumMod val="85000"/>
                  <a:lumOff val="15000"/>
                </a:schemeClr>
              </a:solidFill>
              <a:latin typeface="+mj-lt"/>
            </a:endParaRPr>
          </a:p>
          <a:p>
            <a:pPr marL="0" indent="0" rtl="1" fontAlgn="base">
              <a:buNone/>
            </a:pPr>
            <a:endParaRPr lang="en-IL" sz="2800" dirty="0">
              <a:solidFill>
                <a:schemeClr val="tx1">
                  <a:lumMod val="85000"/>
                  <a:lumOff val="15000"/>
                </a:schemeClr>
              </a:solidFill>
              <a:latin typeface="+mj-lt"/>
            </a:endParaRPr>
          </a:p>
        </p:txBody>
      </p:sp>
      <p:pic>
        <p:nvPicPr>
          <p:cNvPr id="4" name="Picture 3">
            <a:extLst>
              <a:ext uri="{FF2B5EF4-FFF2-40B4-BE49-F238E27FC236}">
                <a16:creationId xmlns:a16="http://schemas.microsoft.com/office/drawing/2014/main" id="{AB7BC8E4-7415-47EC-BFE4-749212807C23}"/>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2412757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B4A-5D06-499E-9497-11B382C03E92}"/>
              </a:ext>
            </a:extLst>
          </p:cNvPr>
          <p:cNvSpPr>
            <a:spLocks noGrp="1"/>
          </p:cNvSpPr>
          <p:nvPr>
            <p:ph type="title"/>
          </p:nvPr>
        </p:nvSpPr>
        <p:spPr/>
        <p:txBody>
          <a:bodyPr/>
          <a:lstStyle/>
          <a:p>
            <a:pPr algn="ctr"/>
            <a:r>
              <a:rPr lang="en-US" sz="4800" b="1" dirty="0">
                <a:solidFill>
                  <a:srgbClr val="C00000"/>
                </a:solidFill>
                <a:latin typeface="Lava Std"/>
              </a:rPr>
              <a:t>Your mission</a:t>
            </a:r>
            <a:endParaRPr lang="he-IL" sz="4800" b="1" dirty="0">
              <a:solidFill>
                <a:srgbClr val="C00000"/>
              </a:solidFill>
              <a:latin typeface="Lava Std"/>
            </a:endParaRPr>
          </a:p>
        </p:txBody>
      </p:sp>
      <p:sp>
        <p:nvSpPr>
          <p:cNvPr id="3" name="Content Placeholder 2">
            <a:extLst>
              <a:ext uri="{FF2B5EF4-FFF2-40B4-BE49-F238E27FC236}">
                <a16:creationId xmlns:a16="http://schemas.microsoft.com/office/drawing/2014/main" id="{D723F232-7A2A-4957-AC40-1AB256C88B20}"/>
              </a:ext>
            </a:extLst>
          </p:cNvPr>
          <p:cNvSpPr>
            <a:spLocks noGrp="1"/>
          </p:cNvSpPr>
          <p:nvPr>
            <p:ph idx="1"/>
          </p:nvPr>
        </p:nvSpPr>
        <p:spPr>
          <a:xfrm>
            <a:off x="734714" y="610647"/>
            <a:ext cx="11106304" cy="3849624"/>
          </a:xfrm>
        </p:spPr>
        <p:txBody>
          <a:bodyPr>
            <a:normAutofit/>
          </a:bodyPr>
          <a:lstStyle/>
          <a:p>
            <a:endParaRPr lang="en-US" b="1" dirty="0">
              <a:solidFill>
                <a:srgbClr val="000000"/>
              </a:solidFill>
              <a:latin typeface="Poppins"/>
            </a:endParaRPr>
          </a:p>
          <a:p>
            <a:pPr marL="0" indent="0" algn="ctr">
              <a:buNone/>
            </a:pPr>
            <a:endParaRPr lang="en-US" b="1" i="0" dirty="0">
              <a:solidFill>
                <a:srgbClr val="000000"/>
              </a:solidFill>
              <a:effectLst/>
              <a:latin typeface="Nunito"/>
            </a:endParaRPr>
          </a:p>
          <a:p>
            <a:endParaRPr lang="he-IL" dirty="0"/>
          </a:p>
        </p:txBody>
      </p:sp>
      <p:sp>
        <p:nvSpPr>
          <p:cNvPr id="4" name="Hexagon 3">
            <a:extLst>
              <a:ext uri="{FF2B5EF4-FFF2-40B4-BE49-F238E27FC236}">
                <a16:creationId xmlns:a16="http://schemas.microsoft.com/office/drawing/2014/main" id="{1DEE1975-E3F1-4837-95D8-A5E336DC9FCD}"/>
              </a:ext>
            </a:extLst>
          </p:cNvPr>
          <p:cNvSpPr/>
          <p:nvPr/>
        </p:nvSpPr>
        <p:spPr>
          <a:xfrm>
            <a:off x="1385029" y="1923478"/>
            <a:ext cx="1237673" cy="107714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Team 1 </a:t>
            </a:r>
            <a:endParaRPr lang="he-IL" dirty="0"/>
          </a:p>
        </p:txBody>
      </p:sp>
      <p:sp>
        <p:nvSpPr>
          <p:cNvPr id="6" name="Hexagon 5">
            <a:extLst>
              <a:ext uri="{FF2B5EF4-FFF2-40B4-BE49-F238E27FC236}">
                <a16:creationId xmlns:a16="http://schemas.microsoft.com/office/drawing/2014/main" id="{64B71158-35FC-4CC4-AE6E-BA03AE8D205D}"/>
              </a:ext>
            </a:extLst>
          </p:cNvPr>
          <p:cNvSpPr/>
          <p:nvPr/>
        </p:nvSpPr>
        <p:spPr>
          <a:xfrm>
            <a:off x="8896714" y="1923478"/>
            <a:ext cx="1237673" cy="107714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Team 2 </a:t>
            </a:r>
            <a:endParaRPr lang="he-IL" dirty="0"/>
          </a:p>
        </p:txBody>
      </p:sp>
      <p:sp>
        <p:nvSpPr>
          <p:cNvPr id="10" name="TextBox 9">
            <a:extLst>
              <a:ext uri="{FF2B5EF4-FFF2-40B4-BE49-F238E27FC236}">
                <a16:creationId xmlns:a16="http://schemas.microsoft.com/office/drawing/2014/main" id="{2E91012F-D8EF-4408-B2EC-55402953BFB0}"/>
              </a:ext>
            </a:extLst>
          </p:cNvPr>
          <p:cNvSpPr txBox="1"/>
          <p:nvPr/>
        </p:nvSpPr>
        <p:spPr>
          <a:xfrm>
            <a:off x="5453647" y="3429000"/>
            <a:ext cx="748145" cy="1791854"/>
          </a:xfrm>
          <a:prstGeom prst="rect">
            <a:avLst/>
          </a:prstGeom>
          <a:noFill/>
        </p:spPr>
        <p:txBody>
          <a:bodyPr wrap="square" rtlCol="1">
            <a:spAutoFit/>
          </a:bodyPr>
          <a:lstStyle/>
          <a:p>
            <a:endParaRPr lang="he-IL" dirty="0"/>
          </a:p>
        </p:txBody>
      </p:sp>
      <p:sp>
        <p:nvSpPr>
          <p:cNvPr id="11" name="TextBox 10">
            <a:extLst>
              <a:ext uri="{FF2B5EF4-FFF2-40B4-BE49-F238E27FC236}">
                <a16:creationId xmlns:a16="http://schemas.microsoft.com/office/drawing/2014/main" id="{5BF2FBA0-908B-4872-AF53-0239E640F0A1}"/>
              </a:ext>
            </a:extLst>
          </p:cNvPr>
          <p:cNvSpPr txBox="1"/>
          <p:nvPr/>
        </p:nvSpPr>
        <p:spPr>
          <a:xfrm>
            <a:off x="5606047" y="3581400"/>
            <a:ext cx="748145" cy="1791854"/>
          </a:xfrm>
          <a:prstGeom prst="rect">
            <a:avLst/>
          </a:prstGeom>
          <a:noFill/>
        </p:spPr>
        <p:txBody>
          <a:bodyPr wrap="square" rtlCol="1">
            <a:spAutoFit/>
          </a:bodyPr>
          <a:lstStyle/>
          <a:p>
            <a:endParaRPr lang="he-IL" dirty="0"/>
          </a:p>
        </p:txBody>
      </p:sp>
      <p:sp>
        <p:nvSpPr>
          <p:cNvPr id="12" name="TextBox 11">
            <a:extLst>
              <a:ext uri="{FF2B5EF4-FFF2-40B4-BE49-F238E27FC236}">
                <a16:creationId xmlns:a16="http://schemas.microsoft.com/office/drawing/2014/main" id="{2E5E050D-FC84-423F-9F66-9743AFFD79FA}"/>
              </a:ext>
            </a:extLst>
          </p:cNvPr>
          <p:cNvSpPr txBox="1"/>
          <p:nvPr/>
        </p:nvSpPr>
        <p:spPr>
          <a:xfrm>
            <a:off x="5758447" y="3733800"/>
            <a:ext cx="748145" cy="1791854"/>
          </a:xfrm>
          <a:prstGeom prst="rect">
            <a:avLst/>
          </a:prstGeom>
          <a:noFill/>
        </p:spPr>
        <p:txBody>
          <a:bodyPr wrap="square" rtlCol="1">
            <a:spAutoFit/>
          </a:bodyPr>
          <a:lstStyle/>
          <a:p>
            <a:endParaRPr lang="he-IL" dirty="0"/>
          </a:p>
        </p:txBody>
      </p:sp>
      <p:sp>
        <p:nvSpPr>
          <p:cNvPr id="13" name="TextBox 12">
            <a:extLst>
              <a:ext uri="{FF2B5EF4-FFF2-40B4-BE49-F238E27FC236}">
                <a16:creationId xmlns:a16="http://schemas.microsoft.com/office/drawing/2014/main" id="{6C12D310-20AF-4E63-9276-F4B53E938B9C}"/>
              </a:ext>
            </a:extLst>
          </p:cNvPr>
          <p:cNvSpPr txBox="1"/>
          <p:nvPr/>
        </p:nvSpPr>
        <p:spPr>
          <a:xfrm>
            <a:off x="5453647" y="3454921"/>
            <a:ext cx="748145" cy="1791854"/>
          </a:xfrm>
          <a:prstGeom prst="rect">
            <a:avLst/>
          </a:prstGeom>
          <a:noFill/>
        </p:spPr>
        <p:txBody>
          <a:bodyPr wrap="square" rtlCol="1">
            <a:spAutoFit/>
          </a:bodyPr>
          <a:lstStyle/>
          <a:p>
            <a:endParaRPr lang="he-IL" dirty="0"/>
          </a:p>
        </p:txBody>
      </p:sp>
      <p:sp>
        <p:nvSpPr>
          <p:cNvPr id="14" name="TextBox 13">
            <a:extLst>
              <a:ext uri="{FF2B5EF4-FFF2-40B4-BE49-F238E27FC236}">
                <a16:creationId xmlns:a16="http://schemas.microsoft.com/office/drawing/2014/main" id="{5F2D3BC7-5294-4690-9B8E-094D7D1EB626}"/>
              </a:ext>
            </a:extLst>
          </p:cNvPr>
          <p:cNvSpPr txBox="1"/>
          <p:nvPr/>
        </p:nvSpPr>
        <p:spPr>
          <a:xfrm>
            <a:off x="1571029" y="3063861"/>
            <a:ext cx="1309864" cy="1323439"/>
          </a:xfrm>
          <a:prstGeom prst="rect">
            <a:avLst/>
          </a:prstGeom>
          <a:noFill/>
        </p:spPr>
        <p:txBody>
          <a:bodyPr wrap="square" rtlCol="1">
            <a:spAutoFit/>
          </a:bodyPr>
          <a:lstStyle/>
          <a:p>
            <a:r>
              <a:rPr lang="en-US" sz="2000" b="1" dirty="0">
                <a:solidFill>
                  <a:srgbClr val="282828"/>
                </a:solidFill>
                <a:latin typeface="Lava Std"/>
              </a:rPr>
              <a:t>Yehiel</a:t>
            </a:r>
          </a:p>
          <a:p>
            <a:r>
              <a:rPr lang="en-US" sz="2000" b="1" dirty="0">
                <a:solidFill>
                  <a:srgbClr val="282828"/>
                </a:solidFill>
                <a:latin typeface="Lava Std"/>
              </a:rPr>
              <a:t>Ran</a:t>
            </a:r>
          </a:p>
          <a:p>
            <a:r>
              <a:rPr lang="en-US" sz="2000" b="1" dirty="0">
                <a:solidFill>
                  <a:srgbClr val="282828"/>
                </a:solidFill>
                <a:latin typeface="Lava Std"/>
              </a:rPr>
              <a:t>Nimrod</a:t>
            </a:r>
          </a:p>
          <a:p>
            <a:r>
              <a:rPr lang="en-US" sz="2000" b="1" dirty="0">
                <a:solidFill>
                  <a:srgbClr val="282828"/>
                </a:solidFill>
                <a:latin typeface="Lava Std"/>
              </a:rPr>
              <a:t>Inbal</a:t>
            </a:r>
            <a:endParaRPr lang="he-IL" sz="2000" b="1" dirty="0">
              <a:solidFill>
                <a:srgbClr val="282828"/>
              </a:solidFill>
              <a:latin typeface="Lava Std"/>
            </a:endParaRPr>
          </a:p>
        </p:txBody>
      </p:sp>
      <p:sp>
        <p:nvSpPr>
          <p:cNvPr id="16" name="TextBox 15">
            <a:extLst>
              <a:ext uri="{FF2B5EF4-FFF2-40B4-BE49-F238E27FC236}">
                <a16:creationId xmlns:a16="http://schemas.microsoft.com/office/drawing/2014/main" id="{81A71559-D489-4F32-AAF1-5C5B7CE892AA}"/>
              </a:ext>
            </a:extLst>
          </p:cNvPr>
          <p:cNvSpPr txBox="1"/>
          <p:nvPr/>
        </p:nvSpPr>
        <p:spPr>
          <a:xfrm>
            <a:off x="9217462" y="3073568"/>
            <a:ext cx="1237673" cy="1631216"/>
          </a:xfrm>
          <a:prstGeom prst="rect">
            <a:avLst/>
          </a:prstGeom>
          <a:noFill/>
        </p:spPr>
        <p:txBody>
          <a:bodyPr wrap="square" rtlCol="1">
            <a:spAutoFit/>
          </a:bodyPr>
          <a:lstStyle/>
          <a:p>
            <a:r>
              <a:rPr lang="en-US" sz="2000" b="1" dirty="0">
                <a:solidFill>
                  <a:srgbClr val="282828"/>
                </a:solidFill>
                <a:latin typeface="Lava Std"/>
              </a:rPr>
              <a:t>Zvi</a:t>
            </a:r>
          </a:p>
          <a:p>
            <a:r>
              <a:rPr lang="en-US" sz="2000" b="1" dirty="0">
                <a:solidFill>
                  <a:srgbClr val="282828"/>
                </a:solidFill>
                <a:latin typeface="Lava Std"/>
              </a:rPr>
              <a:t>Jonathan</a:t>
            </a:r>
          </a:p>
          <a:p>
            <a:r>
              <a:rPr lang="en-US" sz="2000" b="1" dirty="0">
                <a:solidFill>
                  <a:srgbClr val="282828"/>
                </a:solidFill>
                <a:latin typeface="Lava Std"/>
              </a:rPr>
              <a:t>Guy</a:t>
            </a:r>
          </a:p>
          <a:p>
            <a:r>
              <a:rPr lang="en-US" sz="2000" b="1" dirty="0">
                <a:solidFill>
                  <a:srgbClr val="282828"/>
                </a:solidFill>
                <a:latin typeface="Lava Std"/>
              </a:rPr>
              <a:t>Roei</a:t>
            </a:r>
          </a:p>
          <a:p>
            <a:r>
              <a:rPr lang="en-US" sz="2000" b="1" dirty="0">
                <a:solidFill>
                  <a:srgbClr val="282828"/>
                </a:solidFill>
                <a:latin typeface="Lava Std"/>
              </a:rPr>
              <a:t>Yuval</a:t>
            </a:r>
            <a:endParaRPr lang="he-IL" sz="2000" b="1" dirty="0">
              <a:solidFill>
                <a:srgbClr val="282828"/>
              </a:solidFill>
              <a:latin typeface="Lava Std"/>
            </a:endParaRPr>
          </a:p>
        </p:txBody>
      </p:sp>
      <p:pic>
        <p:nvPicPr>
          <p:cNvPr id="19" name="Picture 18">
            <a:extLst>
              <a:ext uri="{FF2B5EF4-FFF2-40B4-BE49-F238E27FC236}">
                <a16:creationId xmlns:a16="http://schemas.microsoft.com/office/drawing/2014/main" id="{D62DECD1-9361-4D00-97FE-CE429D9A2166}"/>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329075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B4A-5D06-499E-9497-11B382C03E92}"/>
              </a:ext>
            </a:extLst>
          </p:cNvPr>
          <p:cNvSpPr>
            <a:spLocks noGrp="1"/>
          </p:cNvSpPr>
          <p:nvPr>
            <p:ph type="title"/>
          </p:nvPr>
        </p:nvSpPr>
        <p:spPr>
          <a:xfrm>
            <a:off x="1066800" y="646546"/>
            <a:ext cx="10058400" cy="1371600"/>
          </a:xfrm>
        </p:spPr>
        <p:txBody>
          <a:bodyPr/>
          <a:lstStyle/>
          <a:p>
            <a:pPr algn="ctr"/>
            <a:r>
              <a:rPr lang="en-US" sz="4800" b="1" dirty="0">
                <a:solidFill>
                  <a:srgbClr val="C00000"/>
                </a:solidFill>
                <a:latin typeface="Lava Std"/>
              </a:rPr>
              <a:t>The guidelines are</a:t>
            </a:r>
            <a:endParaRPr lang="he-IL" sz="4800" b="1" dirty="0">
              <a:solidFill>
                <a:srgbClr val="C00000"/>
              </a:solidFill>
              <a:latin typeface="Lava Std"/>
            </a:endParaRPr>
          </a:p>
        </p:txBody>
      </p:sp>
      <p:sp>
        <p:nvSpPr>
          <p:cNvPr id="3" name="Content Placeholder 2">
            <a:extLst>
              <a:ext uri="{FF2B5EF4-FFF2-40B4-BE49-F238E27FC236}">
                <a16:creationId xmlns:a16="http://schemas.microsoft.com/office/drawing/2014/main" id="{D723F232-7A2A-4957-AC40-1AB256C88B20}"/>
              </a:ext>
            </a:extLst>
          </p:cNvPr>
          <p:cNvSpPr>
            <a:spLocks noGrp="1"/>
          </p:cNvSpPr>
          <p:nvPr>
            <p:ph idx="1"/>
          </p:nvPr>
        </p:nvSpPr>
        <p:spPr>
          <a:xfrm>
            <a:off x="66960" y="2560219"/>
            <a:ext cx="11106304" cy="1104870"/>
          </a:xfrm>
        </p:spPr>
        <p:txBody>
          <a:bodyPr>
            <a:normAutofit/>
          </a:bodyPr>
          <a:lstStyle/>
          <a:p>
            <a:endParaRPr lang="en-US" b="1" dirty="0">
              <a:solidFill>
                <a:srgbClr val="000000"/>
              </a:solidFill>
              <a:latin typeface="Poppins"/>
            </a:endParaRPr>
          </a:p>
          <a:p>
            <a:pPr marL="0" indent="0" algn="ctr">
              <a:buNone/>
            </a:pPr>
            <a:endParaRPr lang="en-US" b="1" i="0" dirty="0">
              <a:solidFill>
                <a:srgbClr val="000000"/>
              </a:solidFill>
              <a:effectLst/>
              <a:latin typeface="Nunito"/>
            </a:endParaRPr>
          </a:p>
          <a:p>
            <a:endParaRPr lang="he-IL" dirty="0"/>
          </a:p>
        </p:txBody>
      </p:sp>
      <p:sp>
        <p:nvSpPr>
          <p:cNvPr id="10" name="TextBox 9">
            <a:extLst>
              <a:ext uri="{FF2B5EF4-FFF2-40B4-BE49-F238E27FC236}">
                <a16:creationId xmlns:a16="http://schemas.microsoft.com/office/drawing/2014/main" id="{2E91012F-D8EF-4408-B2EC-55402953BFB0}"/>
              </a:ext>
            </a:extLst>
          </p:cNvPr>
          <p:cNvSpPr txBox="1"/>
          <p:nvPr/>
        </p:nvSpPr>
        <p:spPr>
          <a:xfrm>
            <a:off x="5453647" y="3429000"/>
            <a:ext cx="748145" cy="1791854"/>
          </a:xfrm>
          <a:prstGeom prst="rect">
            <a:avLst/>
          </a:prstGeom>
          <a:noFill/>
        </p:spPr>
        <p:txBody>
          <a:bodyPr wrap="square" rtlCol="1">
            <a:spAutoFit/>
          </a:bodyPr>
          <a:lstStyle/>
          <a:p>
            <a:endParaRPr lang="he-IL" dirty="0"/>
          </a:p>
        </p:txBody>
      </p:sp>
      <p:sp>
        <p:nvSpPr>
          <p:cNvPr id="11" name="TextBox 10">
            <a:extLst>
              <a:ext uri="{FF2B5EF4-FFF2-40B4-BE49-F238E27FC236}">
                <a16:creationId xmlns:a16="http://schemas.microsoft.com/office/drawing/2014/main" id="{5BF2FBA0-908B-4872-AF53-0239E640F0A1}"/>
              </a:ext>
            </a:extLst>
          </p:cNvPr>
          <p:cNvSpPr txBox="1"/>
          <p:nvPr/>
        </p:nvSpPr>
        <p:spPr>
          <a:xfrm>
            <a:off x="5606047" y="3581400"/>
            <a:ext cx="748145" cy="1791854"/>
          </a:xfrm>
          <a:prstGeom prst="rect">
            <a:avLst/>
          </a:prstGeom>
          <a:noFill/>
        </p:spPr>
        <p:txBody>
          <a:bodyPr wrap="square" rtlCol="1">
            <a:spAutoFit/>
          </a:bodyPr>
          <a:lstStyle/>
          <a:p>
            <a:endParaRPr lang="he-IL" dirty="0"/>
          </a:p>
        </p:txBody>
      </p:sp>
      <p:sp>
        <p:nvSpPr>
          <p:cNvPr id="12" name="TextBox 11">
            <a:extLst>
              <a:ext uri="{FF2B5EF4-FFF2-40B4-BE49-F238E27FC236}">
                <a16:creationId xmlns:a16="http://schemas.microsoft.com/office/drawing/2014/main" id="{2E5E050D-FC84-423F-9F66-9743AFFD79FA}"/>
              </a:ext>
            </a:extLst>
          </p:cNvPr>
          <p:cNvSpPr txBox="1"/>
          <p:nvPr/>
        </p:nvSpPr>
        <p:spPr>
          <a:xfrm>
            <a:off x="5758447" y="3733800"/>
            <a:ext cx="748145" cy="1791854"/>
          </a:xfrm>
          <a:prstGeom prst="rect">
            <a:avLst/>
          </a:prstGeom>
          <a:noFill/>
        </p:spPr>
        <p:txBody>
          <a:bodyPr wrap="square" rtlCol="1">
            <a:spAutoFit/>
          </a:bodyPr>
          <a:lstStyle/>
          <a:p>
            <a:endParaRPr lang="he-IL" dirty="0"/>
          </a:p>
        </p:txBody>
      </p:sp>
      <p:sp>
        <p:nvSpPr>
          <p:cNvPr id="13" name="TextBox 12">
            <a:extLst>
              <a:ext uri="{FF2B5EF4-FFF2-40B4-BE49-F238E27FC236}">
                <a16:creationId xmlns:a16="http://schemas.microsoft.com/office/drawing/2014/main" id="{6C12D310-20AF-4E63-9276-F4B53E938B9C}"/>
              </a:ext>
            </a:extLst>
          </p:cNvPr>
          <p:cNvSpPr txBox="1"/>
          <p:nvPr/>
        </p:nvSpPr>
        <p:spPr>
          <a:xfrm>
            <a:off x="5453647" y="3454921"/>
            <a:ext cx="748145" cy="1791854"/>
          </a:xfrm>
          <a:prstGeom prst="rect">
            <a:avLst/>
          </a:prstGeom>
          <a:noFill/>
        </p:spPr>
        <p:txBody>
          <a:bodyPr wrap="square" rtlCol="1">
            <a:spAutoFit/>
          </a:bodyPr>
          <a:lstStyle/>
          <a:p>
            <a:endParaRPr lang="he-IL" dirty="0"/>
          </a:p>
        </p:txBody>
      </p:sp>
      <p:sp>
        <p:nvSpPr>
          <p:cNvPr id="18" name="TextBox 17">
            <a:extLst>
              <a:ext uri="{FF2B5EF4-FFF2-40B4-BE49-F238E27FC236}">
                <a16:creationId xmlns:a16="http://schemas.microsoft.com/office/drawing/2014/main" id="{85644110-C3A9-42AB-9ECB-9D76C46D738F}"/>
              </a:ext>
            </a:extLst>
          </p:cNvPr>
          <p:cNvSpPr txBox="1"/>
          <p:nvPr/>
        </p:nvSpPr>
        <p:spPr>
          <a:xfrm>
            <a:off x="902854" y="1780109"/>
            <a:ext cx="10386291" cy="1477328"/>
          </a:xfrm>
          <a:prstGeom prst="rect">
            <a:avLst/>
          </a:prstGeom>
          <a:noFill/>
        </p:spPr>
        <p:txBody>
          <a:bodyPr wrap="square" rtlCol="1">
            <a:spAutoFit/>
          </a:bodyPr>
          <a:lstStyle/>
          <a:p>
            <a:pPr rtl="1">
              <a:spcBef>
                <a:spcPts val="0"/>
              </a:spcBef>
              <a:spcAft>
                <a:spcPts val="0"/>
              </a:spcAft>
            </a:pPr>
            <a:r>
              <a:rPr lang="en-US" sz="1800" b="0" i="0" u="none" strike="noStrike" dirty="0">
                <a:solidFill>
                  <a:srgbClr val="000000"/>
                </a:solidFill>
                <a:effectLst/>
                <a:latin typeface="Arial" panose="020B0604020202020204" pitchFamily="34" charset="0"/>
              </a:rPr>
              <a:t>Now take and make all good and love you shared, and bring a campaign of 4 values an their meaning/ explanation</a:t>
            </a:r>
            <a:endParaRPr lang="en-US" b="0" dirty="0">
              <a:solidFill>
                <a:srgbClr val="000000"/>
              </a:solidFill>
              <a:effectLst/>
              <a:latin typeface="Arial" panose="020B0604020202020204" pitchFamily="34" charset="0"/>
            </a:endParaRPr>
          </a:p>
          <a:p>
            <a:pPr rtl="1">
              <a:spcBef>
                <a:spcPts val="0"/>
              </a:spcBef>
              <a:spcAft>
                <a:spcPts val="0"/>
              </a:spcAft>
            </a:pPr>
            <a:endParaRPr lang="en-US" dirty="0">
              <a:solidFill>
                <a:srgbClr val="000000"/>
              </a:solidFill>
              <a:latin typeface="Arial" panose="020B0604020202020204" pitchFamily="34" charset="0"/>
            </a:endParaRPr>
          </a:p>
          <a:p>
            <a:br>
              <a:rPr lang="he-IL" dirty="0"/>
            </a:br>
            <a:endParaRPr lang="he-IL" dirty="0"/>
          </a:p>
        </p:txBody>
      </p:sp>
      <p:sp>
        <p:nvSpPr>
          <p:cNvPr id="5" name="TextBox 4">
            <a:extLst>
              <a:ext uri="{FF2B5EF4-FFF2-40B4-BE49-F238E27FC236}">
                <a16:creationId xmlns:a16="http://schemas.microsoft.com/office/drawing/2014/main" id="{296C2432-F44C-47F2-B1C8-19A1246207C6}"/>
              </a:ext>
            </a:extLst>
          </p:cNvPr>
          <p:cNvSpPr txBox="1"/>
          <p:nvPr/>
        </p:nvSpPr>
        <p:spPr>
          <a:xfrm>
            <a:off x="840082" y="3283358"/>
            <a:ext cx="10584873" cy="2031325"/>
          </a:xfrm>
          <a:prstGeom prst="rect">
            <a:avLst/>
          </a:prstGeom>
          <a:noFill/>
        </p:spPr>
        <p:txBody>
          <a:bodyPr wrap="square" rtlCol="1">
            <a:spAutoFit/>
          </a:bodyPr>
          <a:lstStyle/>
          <a:p>
            <a:r>
              <a:rPr lang="en-US" dirty="0">
                <a:solidFill>
                  <a:srgbClr val="000000"/>
                </a:solidFill>
                <a:latin typeface="Arial" panose="020B0604020202020204" pitchFamily="34" charset="0"/>
              </a:rPr>
              <a:t>The mission is to convince the other team with your chosen values</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You will get a rating on: The </a:t>
            </a:r>
            <a:r>
              <a:rPr lang="en-US" b="1" dirty="0">
                <a:solidFill>
                  <a:srgbClr val="000000"/>
                </a:solidFill>
                <a:latin typeface="Arial" panose="020B0604020202020204" pitchFamily="34" charset="0"/>
              </a:rPr>
              <a:t>way</a:t>
            </a:r>
            <a:r>
              <a:rPr lang="en-US" dirty="0">
                <a:solidFill>
                  <a:srgbClr val="000000"/>
                </a:solidFill>
                <a:latin typeface="Arial" panose="020B0604020202020204" pitchFamily="34" charset="0"/>
              </a:rPr>
              <a:t> you will present the values</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Invest the effort on a creative, visualize campaign and performance</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You will receive 2 min to present each value</a:t>
            </a:r>
            <a:endParaRPr lang="he-IL" dirty="0">
              <a:solidFill>
                <a:srgbClr val="000000"/>
              </a:solidFill>
              <a:latin typeface="Arial" panose="020B0604020202020204" pitchFamily="34" charset="0"/>
            </a:endParaRPr>
          </a:p>
        </p:txBody>
      </p:sp>
      <p:pic>
        <p:nvPicPr>
          <p:cNvPr id="15" name="Picture 14">
            <a:extLst>
              <a:ext uri="{FF2B5EF4-FFF2-40B4-BE49-F238E27FC236}">
                <a16:creationId xmlns:a16="http://schemas.microsoft.com/office/drawing/2014/main" id="{C72C5613-48D2-4B3F-BF42-006900F4E77A}"/>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393477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F232-7A2A-4957-AC40-1AB256C88B20}"/>
              </a:ext>
            </a:extLst>
          </p:cNvPr>
          <p:cNvSpPr>
            <a:spLocks noGrp="1"/>
          </p:cNvSpPr>
          <p:nvPr>
            <p:ph idx="1"/>
          </p:nvPr>
        </p:nvSpPr>
        <p:spPr>
          <a:xfrm>
            <a:off x="734714" y="610647"/>
            <a:ext cx="11106304" cy="3849624"/>
          </a:xfrm>
        </p:spPr>
        <p:txBody>
          <a:bodyPr>
            <a:normAutofit/>
          </a:bodyPr>
          <a:lstStyle/>
          <a:p>
            <a:endParaRPr lang="en-US" b="1" dirty="0">
              <a:solidFill>
                <a:srgbClr val="000000"/>
              </a:solidFill>
              <a:latin typeface="Poppins"/>
            </a:endParaRPr>
          </a:p>
          <a:p>
            <a:pPr marL="0" indent="0" algn="ctr">
              <a:buNone/>
            </a:pPr>
            <a:endParaRPr lang="en-US" b="1" i="0" dirty="0">
              <a:solidFill>
                <a:srgbClr val="000000"/>
              </a:solidFill>
              <a:effectLst/>
              <a:latin typeface="Nunito"/>
            </a:endParaRPr>
          </a:p>
          <a:p>
            <a:endParaRPr lang="he-IL" dirty="0"/>
          </a:p>
        </p:txBody>
      </p:sp>
      <p:sp>
        <p:nvSpPr>
          <p:cNvPr id="10" name="TextBox 9">
            <a:extLst>
              <a:ext uri="{FF2B5EF4-FFF2-40B4-BE49-F238E27FC236}">
                <a16:creationId xmlns:a16="http://schemas.microsoft.com/office/drawing/2014/main" id="{2E91012F-D8EF-4408-B2EC-55402953BFB0}"/>
              </a:ext>
            </a:extLst>
          </p:cNvPr>
          <p:cNvSpPr txBox="1"/>
          <p:nvPr/>
        </p:nvSpPr>
        <p:spPr>
          <a:xfrm>
            <a:off x="5453647" y="3429000"/>
            <a:ext cx="748145" cy="1791854"/>
          </a:xfrm>
          <a:prstGeom prst="rect">
            <a:avLst/>
          </a:prstGeom>
          <a:noFill/>
        </p:spPr>
        <p:txBody>
          <a:bodyPr wrap="square" rtlCol="1">
            <a:spAutoFit/>
          </a:bodyPr>
          <a:lstStyle/>
          <a:p>
            <a:endParaRPr lang="he-IL" dirty="0"/>
          </a:p>
        </p:txBody>
      </p:sp>
      <p:sp>
        <p:nvSpPr>
          <p:cNvPr id="11" name="TextBox 10">
            <a:extLst>
              <a:ext uri="{FF2B5EF4-FFF2-40B4-BE49-F238E27FC236}">
                <a16:creationId xmlns:a16="http://schemas.microsoft.com/office/drawing/2014/main" id="{5BF2FBA0-908B-4872-AF53-0239E640F0A1}"/>
              </a:ext>
            </a:extLst>
          </p:cNvPr>
          <p:cNvSpPr txBox="1"/>
          <p:nvPr/>
        </p:nvSpPr>
        <p:spPr>
          <a:xfrm>
            <a:off x="5606047" y="3581400"/>
            <a:ext cx="748145" cy="1791854"/>
          </a:xfrm>
          <a:prstGeom prst="rect">
            <a:avLst/>
          </a:prstGeom>
          <a:noFill/>
        </p:spPr>
        <p:txBody>
          <a:bodyPr wrap="square" rtlCol="1">
            <a:spAutoFit/>
          </a:bodyPr>
          <a:lstStyle/>
          <a:p>
            <a:endParaRPr lang="he-IL" dirty="0"/>
          </a:p>
        </p:txBody>
      </p:sp>
      <p:sp>
        <p:nvSpPr>
          <p:cNvPr id="12" name="TextBox 11">
            <a:extLst>
              <a:ext uri="{FF2B5EF4-FFF2-40B4-BE49-F238E27FC236}">
                <a16:creationId xmlns:a16="http://schemas.microsoft.com/office/drawing/2014/main" id="{2E5E050D-FC84-423F-9F66-9743AFFD79FA}"/>
              </a:ext>
            </a:extLst>
          </p:cNvPr>
          <p:cNvSpPr txBox="1"/>
          <p:nvPr/>
        </p:nvSpPr>
        <p:spPr>
          <a:xfrm>
            <a:off x="5758447" y="3733800"/>
            <a:ext cx="748145" cy="1791854"/>
          </a:xfrm>
          <a:prstGeom prst="rect">
            <a:avLst/>
          </a:prstGeom>
          <a:noFill/>
        </p:spPr>
        <p:txBody>
          <a:bodyPr wrap="square" rtlCol="1">
            <a:spAutoFit/>
          </a:bodyPr>
          <a:lstStyle/>
          <a:p>
            <a:endParaRPr lang="he-IL" dirty="0"/>
          </a:p>
        </p:txBody>
      </p:sp>
      <p:sp>
        <p:nvSpPr>
          <p:cNvPr id="13" name="TextBox 12">
            <a:extLst>
              <a:ext uri="{FF2B5EF4-FFF2-40B4-BE49-F238E27FC236}">
                <a16:creationId xmlns:a16="http://schemas.microsoft.com/office/drawing/2014/main" id="{6C12D310-20AF-4E63-9276-F4B53E938B9C}"/>
              </a:ext>
            </a:extLst>
          </p:cNvPr>
          <p:cNvSpPr txBox="1"/>
          <p:nvPr/>
        </p:nvSpPr>
        <p:spPr>
          <a:xfrm>
            <a:off x="5453647" y="3454921"/>
            <a:ext cx="748145" cy="1791854"/>
          </a:xfrm>
          <a:prstGeom prst="rect">
            <a:avLst/>
          </a:prstGeom>
          <a:noFill/>
        </p:spPr>
        <p:txBody>
          <a:bodyPr wrap="square" rtlCol="1">
            <a:spAutoFit/>
          </a:bodyPr>
          <a:lstStyle/>
          <a:p>
            <a:endParaRPr lang="he-IL" dirty="0"/>
          </a:p>
        </p:txBody>
      </p:sp>
      <p:pic>
        <p:nvPicPr>
          <p:cNvPr id="3074" name="Picture 2" descr="WHY YOU SHOULD TAKE A BREAK AFTER WORKING FOR A WHILE - Afterschool Centre  for Career Development">
            <a:extLst>
              <a:ext uri="{FF2B5EF4-FFF2-40B4-BE49-F238E27FC236}">
                <a16:creationId xmlns:a16="http://schemas.microsoft.com/office/drawing/2014/main" id="{1C21707A-2178-47FD-8DC0-370C3ADA5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451" y="1281913"/>
            <a:ext cx="5648135" cy="37110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1A12B9F-5687-4E3C-AD1F-AB35077E8904}"/>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3616245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91012F-D8EF-4408-B2EC-55402953BFB0}"/>
              </a:ext>
            </a:extLst>
          </p:cNvPr>
          <p:cNvSpPr txBox="1"/>
          <p:nvPr/>
        </p:nvSpPr>
        <p:spPr>
          <a:xfrm>
            <a:off x="5453647" y="3429000"/>
            <a:ext cx="748145" cy="1791854"/>
          </a:xfrm>
          <a:prstGeom prst="rect">
            <a:avLst/>
          </a:prstGeom>
          <a:noFill/>
        </p:spPr>
        <p:txBody>
          <a:bodyPr wrap="square" rtlCol="1">
            <a:spAutoFit/>
          </a:bodyPr>
          <a:lstStyle/>
          <a:p>
            <a:endParaRPr lang="he-IL" dirty="0"/>
          </a:p>
        </p:txBody>
      </p:sp>
      <p:sp>
        <p:nvSpPr>
          <p:cNvPr id="11" name="TextBox 10">
            <a:extLst>
              <a:ext uri="{FF2B5EF4-FFF2-40B4-BE49-F238E27FC236}">
                <a16:creationId xmlns:a16="http://schemas.microsoft.com/office/drawing/2014/main" id="{5BF2FBA0-908B-4872-AF53-0239E640F0A1}"/>
              </a:ext>
            </a:extLst>
          </p:cNvPr>
          <p:cNvSpPr txBox="1"/>
          <p:nvPr/>
        </p:nvSpPr>
        <p:spPr>
          <a:xfrm>
            <a:off x="5606047" y="3581400"/>
            <a:ext cx="748145" cy="1791854"/>
          </a:xfrm>
          <a:prstGeom prst="rect">
            <a:avLst/>
          </a:prstGeom>
          <a:noFill/>
        </p:spPr>
        <p:txBody>
          <a:bodyPr wrap="square" rtlCol="1">
            <a:spAutoFit/>
          </a:bodyPr>
          <a:lstStyle/>
          <a:p>
            <a:endParaRPr lang="he-IL" dirty="0"/>
          </a:p>
        </p:txBody>
      </p:sp>
      <p:sp>
        <p:nvSpPr>
          <p:cNvPr id="12" name="TextBox 11">
            <a:extLst>
              <a:ext uri="{FF2B5EF4-FFF2-40B4-BE49-F238E27FC236}">
                <a16:creationId xmlns:a16="http://schemas.microsoft.com/office/drawing/2014/main" id="{2E5E050D-FC84-423F-9F66-9743AFFD79FA}"/>
              </a:ext>
            </a:extLst>
          </p:cNvPr>
          <p:cNvSpPr txBox="1"/>
          <p:nvPr/>
        </p:nvSpPr>
        <p:spPr>
          <a:xfrm>
            <a:off x="5758447" y="3733800"/>
            <a:ext cx="748145" cy="1791854"/>
          </a:xfrm>
          <a:prstGeom prst="rect">
            <a:avLst/>
          </a:prstGeom>
          <a:noFill/>
        </p:spPr>
        <p:txBody>
          <a:bodyPr wrap="square" rtlCol="1">
            <a:spAutoFit/>
          </a:bodyPr>
          <a:lstStyle/>
          <a:p>
            <a:endParaRPr lang="he-IL" dirty="0"/>
          </a:p>
        </p:txBody>
      </p:sp>
      <p:sp>
        <p:nvSpPr>
          <p:cNvPr id="13" name="TextBox 12">
            <a:extLst>
              <a:ext uri="{FF2B5EF4-FFF2-40B4-BE49-F238E27FC236}">
                <a16:creationId xmlns:a16="http://schemas.microsoft.com/office/drawing/2014/main" id="{6C12D310-20AF-4E63-9276-F4B53E938B9C}"/>
              </a:ext>
            </a:extLst>
          </p:cNvPr>
          <p:cNvSpPr txBox="1"/>
          <p:nvPr/>
        </p:nvSpPr>
        <p:spPr>
          <a:xfrm>
            <a:off x="5453647" y="3454921"/>
            <a:ext cx="748145" cy="1791854"/>
          </a:xfrm>
          <a:prstGeom prst="rect">
            <a:avLst/>
          </a:prstGeom>
          <a:noFill/>
        </p:spPr>
        <p:txBody>
          <a:bodyPr wrap="square" rtlCol="1">
            <a:spAutoFit/>
          </a:bodyPr>
          <a:lstStyle/>
          <a:p>
            <a:endParaRPr lang="he-IL" dirty="0"/>
          </a:p>
        </p:txBody>
      </p:sp>
      <p:pic>
        <p:nvPicPr>
          <p:cNvPr id="7170" name="Picture 2" descr="Book tickets for It's Showtime">
            <a:extLst>
              <a:ext uri="{FF2B5EF4-FFF2-40B4-BE49-F238E27FC236}">
                <a16:creationId xmlns:a16="http://schemas.microsoft.com/office/drawing/2014/main" id="{E08253FD-D776-49CB-B6AF-008040512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364" y="1611225"/>
            <a:ext cx="5541819" cy="33117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8BFB4CE4-6348-437B-B28D-BB179E01D94B}"/>
              </a:ext>
            </a:extLst>
          </p:cNvPr>
          <p:cNvPicPr>
            <a:picLocks noChangeAspect="1"/>
          </p:cNvPicPr>
          <p:nvPr/>
        </p:nvPicPr>
        <p:blipFill>
          <a:blip r:embed="rId4"/>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737933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F232-7A2A-4957-AC40-1AB256C88B20}"/>
              </a:ext>
            </a:extLst>
          </p:cNvPr>
          <p:cNvSpPr>
            <a:spLocks noGrp="1"/>
          </p:cNvSpPr>
          <p:nvPr>
            <p:ph idx="1"/>
          </p:nvPr>
        </p:nvSpPr>
        <p:spPr>
          <a:xfrm>
            <a:off x="734714" y="610647"/>
            <a:ext cx="11106304" cy="3849624"/>
          </a:xfrm>
        </p:spPr>
        <p:txBody>
          <a:bodyPr>
            <a:normAutofit/>
          </a:bodyPr>
          <a:lstStyle/>
          <a:p>
            <a:endParaRPr lang="en-US" b="1" dirty="0">
              <a:solidFill>
                <a:srgbClr val="000000"/>
              </a:solidFill>
              <a:latin typeface="Poppins"/>
            </a:endParaRPr>
          </a:p>
          <a:p>
            <a:pPr marL="0" indent="0" algn="ctr">
              <a:buNone/>
            </a:pPr>
            <a:endParaRPr lang="en-US" b="1" i="0" dirty="0">
              <a:solidFill>
                <a:srgbClr val="000000"/>
              </a:solidFill>
              <a:effectLst/>
              <a:latin typeface="Nunito"/>
            </a:endParaRPr>
          </a:p>
          <a:p>
            <a:endParaRPr lang="he-IL" dirty="0"/>
          </a:p>
        </p:txBody>
      </p:sp>
      <p:sp>
        <p:nvSpPr>
          <p:cNvPr id="10" name="TextBox 9">
            <a:extLst>
              <a:ext uri="{FF2B5EF4-FFF2-40B4-BE49-F238E27FC236}">
                <a16:creationId xmlns:a16="http://schemas.microsoft.com/office/drawing/2014/main" id="{2E91012F-D8EF-4408-B2EC-55402953BFB0}"/>
              </a:ext>
            </a:extLst>
          </p:cNvPr>
          <p:cNvSpPr txBox="1"/>
          <p:nvPr/>
        </p:nvSpPr>
        <p:spPr>
          <a:xfrm>
            <a:off x="5453647" y="3429000"/>
            <a:ext cx="748145" cy="1791854"/>
          </a:xfrm>
          <a:prstGeom prst="rect">
            <a:avLst/>
          </a:prstGeom>
          <a:noFill/>
        </p:spPr>
        <p:txBody>
          <a:bodyPr wrap="square" rtlCol="1">
            <a:spAutoFit/>
          </a:bodyPr>
          <a:lstStyle/>
          <a:p>
            <a:endParaRPr lang="he-IL" dirty="0"/>
          </a:p>
        </p:txBody>
      </p:sp>
      <p:sp>
        <p:nvSpPr>
          <p:cNvPr id="11" name="TextBox 10">
            <a:extLst>
              <a:ext uri="{FF2B5EF4-FFF2-40B4-BE49-F238E27FC236}">
                <a16:creationId xmlns:a16="http://schemas.microsoft.com/office/drawing/2014/main" id="{5BF2FBA0-908B-4872-AF53-0239E640F0A1}"/>
              </a:ext>
            </a:extLst>
          </p:cNvPr>
          <p:cNvSpPr txBox="1"/>
          <p:nvPr/>
        </p:nvSpPr>
        <p:spPr>
          <a:xfrm>
            <a:off x="5606047" y="3581400"/>
            <a:ext cx="748145" cy="1791854"/>
          </a:xfrm>
          <a:prstGeom prst="rect">
            <a:avLst/>
          </a:prstGeom>
          <a:noFill/>
        </p:spPr>
        <p:txBody>
          <a:bodyPr wrap="square" rtlCol="1">
            <a:spAutoFit/>
          </a:bodyPr>
          <a:lstStyle/>
          <a:p>
            <a:endParaRPr lang="he-IL" dirty="0"/>
          </a:p>
        </p:txBody>
      </p:sp>
      <p:sp>
        <p:nvSpPr>
          <p:cNvPr id="12" name="TextBox 11">
            <a:extLst>
              <a:ext uri="{FF2B5EF4-FFF2-40B4-BE49-F238E27FC236}">
                <a16:creationId xmlns:a16="http://schemas.microsoft.com/office/drawing/2014/main" id="{2E5E050D-FC84-423F-9F66-9743AFFD79FA}"/>
              </a:ext>
            </a:extLst>
          </p:cNvPr>
          <p:cNvSpPr txBox="1"/>
          <p:nvPr/>
        </p:nvSpPr>
        <p:spPr>
          <a:xfrm>
            <a:off x="5758447" y="3733800"/>
            <a:ext cx="748145" cy="1791854"/>
          </a:xfrm>
          <a:prstGeom prst="rect">
            <a:avLst/>
          </a:prstGeom>
          <a:noFill/>
        </p:spPr>
        <p:txBody>
          <a:bodyPr wrap="square" rtlCol="1">
            <a:spAutoFit/>
          </a:bodyPr>
          <a:lstStyle/>
          <a:p>
            <a:endParaRPr lang="he-IL" dirty="0"/>
          </a:p>
        </p:txBody>
      </p:sp>
      <p:sp>
        <p:nvSpPr>
          <p:cNvPr id="13" name="TextBox 12">
            <a:extLst>
              <a:ext uri="{FF2B5EF4-FFF2-40B4-BE49-F238E27FC236}">
                <a16:creationId xmlns:a16="http://schemas.microsoft.com/office/drawing/2014/main" id="{6C12D310-20AF-4E63-9276-F4B53E938B9C}"/>
              </a:ext>
            </a:extLst>
          </p:cNvPr>
          <p:cNvSpPr txBox="1"/>
          <p:nvPr/>
        </p:nvSpPr>
        <p:spPr>
          <a:xfrm>
            <a:off x="5453647" y="3454921"/>
            <a:ext cx="748145" cy="1791854"/>
          </a:xfrm>
          <a:prstGeom prst="rect">
            <a:avLst/>
          </a:prstGeom>
          <a:noFill/>
        </p:spPr>
        <p:txBody>
          <a:bodyPr wrap="square" rtlCol="1">
            <a:spAutoFit/>
          </a:bodyPr>
          <a:lstStyle/>
          <a:p>
            <a:endParaRPr lang="he-IL" dirty="0"/>
          </a:p>
        </p:txBody>
      </p:sp>
      <p:pic>
        <p:nvPicPr>
          <p:cNvPr id="8" name="Picture 7">
            <a:extLst>
              <a:ext uri="{FF2B5EF4-FFF2-40B4-BE49-F238E27FC236}">
                <a16:creationId xmlns:a16="http://schemas.microsoft.com/office/drawing/2014/main" id="{81A12B9F-5687-4E3C-AD1F-AB35077E8904}"/>
              </a:ext>
            </a:extLst>
          </p:cNvPr>
          <p:cNvPicPr>
            <a:picLocks noChangeAspect="1"/>
          </p:cNvPicPr>
          <p:nvPr/>
        </p:nvPicPr>
        <p:blipFill>
          <a:blip r:embed="rId2"/>
          <a:stretch>
            <a:fillRect/>
          </a:stretch>
        </p:blipFill>
        <p:spPr>
          <a:xfrm>
            <a:off x="251277" y="5826217"/>
            <a:ext cx="4670270" cy="778378"/>
          </a:xfrm>
          <a:prstGeom prst="rect">
            <a:avLst/>
          </a:prstGeom>
          <a:ln>
            <a:noFill/>
          </a:ln>
          <a:effectLst>
            <a:softEdge rad="112500"/>
          </a:effectLst>
        </p:spPr>
      </p:pic>
      <p:pic>
        <p:nvPicPr>
          <p:cNvPr id="1028" name="Picture 4" descr="Dream team GIF on GIFER - by Barn">
            <a:extLst>
              <a:ext uri="{FF2B5EF4-FFF2-40B4-BE49-F238E27FC236}">
                <a16:creationId xmlns:a16="http://schemas.microsoft.com/office/drawing/2014/main" id="{F9E5778E-18BA-46C0-B490-D060308828D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1272" y="1611225"/>
            <a:ext cx="6247126" cy="350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7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91012F-D8EF-4408-B2EC-55402953BFB0}"/>
              </a:ext>
            </a:extLst>
          </p:cNvPr>
          <p:cNvSpPr txBox="1"/>
          <p:nvPr/>
        </p:nvSpPr>
        <p:spPr>
          <a:xfrm>
            <a:off x="5453647" y="3429000"/>
            <a:ext cx="748145" cy="1791854"/>
          </a:xfrm>
          <a:prstGeom prst="rect">
            <a:avLst/>
          </a:prstGeom>
          <a:noFill/>
        </p:spPr>
        <p:txBody>
          <a:bodyPr wrap="square" rtlCol="1">
            <a:spAutoFit/>
          </a:bodyPr>
          <a:lstStyle/>
          <a:p>
            <a:endParaRPr lang="he-IL" dirty="0"/>
          </a:p>
        </p:txBody>
      </p:sp>
      <p:sp>
        <p:nvSpPr>
          <p:cNvPr id="11" name="TextBox 10">
            <a:extLst>
              <a:ext uri="{FF2B5EF4-FFF2-40B4-BE49-F238E27FC236}">
                <a16:creationId xmlns:a16="http://schemas.microsoft.com/office/drawing/2014/main" id="{5BF2FBA0-908B-4872-AF53-0239E640F0A1}"/>
              </a:ext>
            </a:extLst>
          </p:cNvPr>
          <p:cNvSpPr txBox="1"/>
          <p:nvPr/>
        </p:nvSpPr>
        <p:spPr>
          <a:xfrm>
            <a:off x="5606047" y="3581400"/>
            <a:ext cx="748145" cy="1791854"/>
          </a:xfrm>
          <a:prstGeom prst="rect">
            <a:avLst/>
          </a:prstGeom>
          <a:noFill/>
        </p:spPr>
        <p:txBody>
          <a:bodyPr wrap="square" rtlCol="1">
            <a:spAutoFit/>
          </a:bodyPr>
          <a:lstStyle/>
          <a:p>
            <a:endParaRPr lang="he-IL" dirty="0"/>
          </a:p>
        </p:txBody>
      </p:sp>
      <p:sp>
        <p:nvSpPr>
          <p:cNvPr id="12" name="TextBox 11">
            <a:extLst>
              <a:ext uri="{FF2B5EF4-FFF2-40B4-BE49-F238E27FC236}">
                <a16:creationId xmlns:a16="http://schemas.microsoft.com/office/drawing/2014/main" id="{2E5E050D-FC84-423F-9F66-9743AFFD79FA}"/>
              </a:ext>
            </a:extLst>
          </p:cNvPr>
          <p:cNvSpPr txBox="1"/>
          <p:nvPr/>
        </p:nvSpPr>
        <p:spPr>
          <a:xfrm>
            <a:off x="5758447" y="3733800"/>
            <a:ext cx="748145" cy="1791854"/>
          </a:xfrm>
          <a:prstGeom prst="rect">
            <a:avLst/>
          </a:prstGeom>
          <a:noFill/>
        </p:spPr>
        <p:txBody>
          <a:bodyPr wrap="square" rtlCol="1">
            <a:spAutoFit/>
          </a:bodyPr>
          <a:lstStyle/>
          <a:p>
            <a:endParaRPr lang="he-IL" dirty="0"/>
          </a:p>
        </p:txBody>
      </p:sp>
      <p:sp>
        <p:nvSpPr>
          <p:cNvPr id="13" name="TextBox 12">
            <a:extLst>
              <a:ext uri="{FF2B5EF4-FFF2-40B4-BE49-F238E27FC236}">
                <a16:creationId xmlns:a16="http://schemas.microsoft.com/office/drawing/2014/main" id="{6C12D310-20AF-4E63-9276-F4B53E938B9C}"/>
              </a:ext>
            </a:extLst>
          </p:cNvPr>
          <p:cNvSpPr txBox="1"/>
          <p:nvPr/>
        </p:nvSpPr>
        <p:spPr>
          <a:xfrm>
            <a:off x="5453647" y="3454921"/>
            <a:ext cx="748145" cy="1791854"/>
          </a:xfrm>
          <a:prstGeom prst="rect">
            <a:avLst/>
          </a:prstGeom>
          <a:noFill/>
        </p:spPr>
        <p:txBody>
          <a:bodyPr wrap="square" rtlCol="1">
            <a:spAutoFit/>
          </a:bodyPr>
          <a:lstStyle/>
          <a:p>
            <a:endParaRPr lang="he-IL" dirty="0"/>
          </a:p>
        </p:txBody>
      </p:sp>
      <p:pic>
        <p:nvPicPr>
          <p:cNvPr id="9218" name="Picture 2" descr="on mvp selection | Flight Rising Discussion | Flight Rising">
            <a:extLst>
              <a:ext uri="{FF2B5EF4-FFF2-40B4-BE49-F238E27FC236}">
                <a16:creationId xmlns:a16="http://schemas.microsoft.com/office/drawing/2014/main" id="{F63A389C-5B23-4740-A9B2-D968DF047C3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4866" y="1637145"/>
            <a:ext cx="4696381" cy="36096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41FFEA-67F5-4444-A48F-168101B9653A}"/>
              </a:ext>
            </a:extLst>
          </p:cNvPr>
          <p:cNvSpPr txBox="1"/>
          <p:nvPr/>
        </p:nvSpPr>
        <p:spPr>
          <a:xfrm>
            <a:off x="2359464" y="780228"/>
            <a:ext cx="7241309" cy="830997"/>
          </a:xfrm>
          <a:prstGeom prst="rect">
            <a:avLst/>
          </a:prstGeom>
          <a:noFill/>
        </p:spPr>
        <p:txBody>
          <a:bodyPr wrap="square" rtlCol="1">
            <a:spAutoFit/>
          </a:bodyPr>
          <a:lstStyle/>
          <a:p>
            <a:pPr algn="ctr"/>
            <a:r>
              <a:rPr lang="en-US" sz="4800" b="1" dirty="0">
                <a:solidFill>
                  <a:srgbClr val="C00000"/>
                </a:solidFill>
                <a:latin typeface="Lava Std"/>
              </a:rPr>
              <a:t>Time to select our Values</a:t>
            </a:r>
            <a:endParaRPr lang="he-IL" sz="4800" b="1" dirty="0">
              <a:solidFill>
                <a:srgbClr val="C00000"/>
              </a:solidFill>
              <a:latin typeface="Lava Std"/>
            </a:endParaRPr>
          </a:p>
        </p:txBody>
      </p:sp>
      <p:sp>
        <p:nvSpPr>
          <p:cNvPr id="14" name="TextBox 13">
            <a:extLst>
              <a:ext uri="{FF2B5EF4-FFF2-40B4-BE49-F238E27FC236}">
                <a16:creationId xmlns:a16="http://schemas.microsoft.com/office/drawing/2014/main" id="{69163AF2-CFC4-4A1B-8296-CFF33DB4C423}"/>
              </a:ext>
            </a:extLst>
          </p:cNvPr>
          <p:cNvSpPr txBox="1"/>
          <p:nvPr/>
        </p:nvSpPr>
        <p:spPr>
          <a:xfrm>
            <a:off x="5606047" y="1598474"/>
            <a:ext cx="6096000" cy="3600986"/>
          </a:xfrm>
          <a:prstGeom prst="rect">
            <a:avLst/>
          </a:prstGeom>
          <a:noFill/>
        </p:spPr>
        <p:txBody>
          <a:bodyPr wrap="square">
            <a:spAutoFit/>
          </a:bodyPr>
          <a:lstStyle/>
          <a:p>
            <a:pPr rtl="1">
              <a:spcBef>
                <a:spcPts val="0"/>
              </a:spcBef>
              <a:spcAft>
                <a:spcPts val="0"/>
              </a:spcAft>
            </a:pPr>
            <a:r>
              <a:rPr lang="en-US" sz="1200" b="0" i="0" u="none" strike="noStrike" dirty="0">
                <a:solidFill>
                  <a:srgbClr val="000000"/>
                </a:solidFill>
                <a:effectLst/>
                <a:latin typeface="Arial" panose="020B0604020202020204" pitchFamily="34" charset="0"/>
              </a:rPr>
              <a:t>Do we hav</a:t>
            </a:r>
            <a:r>
              <a:rPr lang="en-US" sz="1200" dirty="0">
                <a:solidFill>
                  <a:srgbClr val="000000"/>
                </a:solidFill>
                <a:latin typeface="Arial" panose="020B0604020202020204" pitchFamily="34" charset="0"/>
              </a:rPr>
              <a:t>e duplications?</a:t>
            </a:r>
          </a:p>
          <a:p>
            <a:pPr rtl="1">
              <a:spcBef>
                <a:spcPts val="0"/>
              </a:spcBef>
              <a:spcAft>
                <a:spcPts val="0"/>
              </a:spcAft>
            </a:pPr>
            <a:endParaRPr lang="en-US" sz="1200" dirty="0">
              <a:solidFill>
                <a:srgbClr val="000000"/>
              </a:solidFill>
              <a:latin typeface="Arial" panose="020B0604020202020204" pitchFamily="34" charset="0"/>
            </a:endParaRPr>
          </a:p>
          <a:p>
            <a:pPr rtl="1">
              <a:spcBef>
                <a:spcPts val="0"/>
              </a:spcBef>
              <a:spcAft>
                <a:spcPts val="0"/>
              </a:spcAft>
            </a:pPr>
            <a:r>
              <a:rPr lang="en-US" sz="1200" b="0" i="0" u="none" strike="noStrike" dirty="0">
                <a:solidFill>
                  <a:srgbClr val="000000"/>
                </a:solidFill>
                <a:effectLst/>
                <a:latin typeface="Arial" panose="020B0604020202020204" pitchFamily="34" charset="0"/>
              </a:rPr>
              <a:t>Do we have duplications in meaning?</a:t>
            </a:r>
          </a:p>
          <a:p>
            <a:pPr rtl="1">
              <a:spcBef>
                <a:spcPts val="0"/>
              </a:spcBef>
              <a:spcAft>
                <a:spcPts val="0"/>
              </a:spcAft>
            </a:pPr>
            <a:endParaRPr lang="en-US" sz="1200" b="0" i="0" u="none" strike="noStrike" dirty="0">
              <a:solidFill>
                <a:srgbClr val="000000"/>
              </a:solidFill>
              <a:effectLst/>
              <a:latin typeface="Arial" panose="020B0604020202020204" pitchFamily="34" charset="0"/>
            </a:endParaRPr>
          </a:p>
          <a:p>
            <a:pPr rtl="1">
              <a:spcBef>
                <a:spcPts val="0"/>
              </a:spcBef>
              <a:spcAft>
                <a:spcPts val="0"/>
              </a:spcAft>
            </a:pPr>
            <a:r>
              <a:rPr lang="en-US" sz="1200" dirty="0">
                <a:solidFill>
                  <a:srgbClr val="000000"/>
                </a:solidFill>
                <a:latin typeface="Arial" panose="020B0604020202020204" pitchFamily="34" charset="0"/>
              </a:rPr>
              <a:t>What can </a:t>
            </a:r>
            <a:r>
              <a:rPr lang="en-US" sz="1200" b="1" dirty="0">
                <a:solidFill>
                  <a:srgbClr val="000000"/>
                </a:solidFill>
                <a:latin typeface="Arial" panose="020B0604020202020204" pitchFamily="34" charset="0"/>
              </a:rPr>
              <a:t>prevent</a:t>
            </a:r>
            <a:r>
              <a:rPr lang="en-US" sz="1200" dirty="0">
                <a:solidFill>
                  <a:srgbClr val="000000"/>
                </a:solidFill>
                <a:latin typeface="Arial" panose="020B0604020202020204" pitchFamily="34" charset="0"/>
              </a:rPr>
              <a:t> us from follow a value?</a:t>
            </a:r>
          </a:p>
          <a:p>
            <a:pPr rtl="1">
              <a:spcBef>
                <a:spcPts val="0"/>
              </a:spcBef>
              <a:spcAft>
                <a:spcPts val="0"/>
              </a:spcAft>
            </a:pPr>
            <a:endParaRPr lang="en-US" sz="1200" dirty="0">
              <a:solidFill>
                <a:srgbClr val="000000"/>
              </a:solidFill>
              <a:latin typeface="Arial" panose="020B0604020202020204" pitchFamily="34" charset="0"/>
            </a:endParaRPr>
          </a:p>
          <a:p>
            <a:pPr rtl="1">
              <a:spcBef>
                <a:spcPts val="0"/>
              </a:spcBef>
              <a:spcAft>
                <a:spcPts val="0"/>
              </a:spcAft>
            </a:pPr>
            <a:r>
              <a:rPr lang="en-US" sz="1200" b="0" i="0" u="none" strike="noStrike" dirty="0">
                <a:solidFill>
                  <a:srgbClr val="000000"/>
                </a:solidFill>
                <a:effectLst/>
                <a:latin typeface="Arial" panose="020B0604020202020204" pitchFamily="34" charset="0"/>
              </a:rPr>
              <a:t>What is the </a:t>
            </a:r>
            <a:r>
              <a:rPr lang="en-US" sz="1200" b="1" i="0" u="none" strike="noStrike" dirty="0">
                <a:solidFill>
                  <a:srgbClr val="000000"/>
                </a:solidFill>
                <a:effectLst/>
                <a:latin typeface="Arial" panose="020B0604020202020204" pitchFamily="34" charset="0"/>
              </a:rPr>
              <a:t>price</a:t>
            </a:r>
            <a:r>
              <a:rPr lang="en-US" sz="1200" b="0" i="0" u="none" strike="noStrike" dirty="0">
                <a:solidFill>
                  <a:srgbClr val="000000"/>
                </a:solidFill>
                <a:effectLst/>
                <a:latin typeface="Arial" panose="020B0604020202020204" pitchFamily="34" charset="0"/>
              </a:rPr>
              <a:t> for having such a value?</a:t>
            </a:r>
          </a:p>
          <a:p>
            <a:pPr rtl="1">
              <a:spcBef>
                <a:spcPts val="0"/>
              </a:spcBef>
              <a:spcAft>
                <a:spcPts val="0"/>
              </a:spcAft>
            </a:pPr>
            <a:endParaRPr lang="en-US" sz="1200" b="0" i="0" u="none" strike="noStrike" dirty="0">
              <a:solidFill>
                <a:srgbClr val="000000"/>
              </a:solidFill>
              <a:effectLst/>
              <a:latin typeface="Arial" panose="020B0604020202020204" pitchFamily="34" charset="0"/>
            </a:endParaRPr>
          </a:p>
          <a:p>
            <a:pPr rtl="1">
              <a:spcBef>
                <a:spcPts val="0"/>
              </a:spcBef>
              <a:spcAft>
                <a:spcPts val="0"/>
              </a:spcAft>
            </a:pPr>
            <a:r>
              <a:rPr lang="en-US" sz="1200" dirty="0">
                <a:solidFill>
                  <a:srgbClr val="000000"/>
                </a:solidFill>
                <a:latin typeface="Arial" panose="020B0604020202020204" pitchFamily="34" charset="0"/>
              </a:rPr>
              <a:t>What is going to prevent us from achieving our Goals for 2021 onwards if we will choose a curtain value?</a:t>
            </a:r>
          </a:p>
          <a:p>
            <a:pPr rtl="1">
              <a:spcBef>
                <a:spcPts val="0"/>
              </a:spcBef>
              <a:spcAft>
                <a:spcPts val="0"/>
              </a:spcAft>
            </a:pPr>
            <a:endParaRPr lang="en-US" sz="1200" dirty="0">
              <a:solidFill>
                <a:srgbClr val="000000"/>
              </a:solidFill>
              <a:latin typeface="Arial" panose="020B0604020202020204" pitchFamily="34" charset="0"/>
            </a:endParaRPr>
          </a:p>
          <a:p>
            <a:pPr rtl="1">
              <a:spcBef>
                <a:spcPts val="0"/>
              </a:spcBef>
              <a:spcAft>
                <a:spcPts val="0"/>
              </a:spcAft>
            </a:pPr>
            <a:r>
              <a:rPr lang="en-US" sz="1200" b="0" i="0" u="none" strike="noStrike" dirty="0">
                <a:solidFill>
                  <a:srgbClr val="000000"/>
                </a:solidFill>
                <a:effectLst/>
                <a:latin typeface="Arial" panose="020B0604020202020204" pitchFamily="34" charset="0"/>
              </a:rPr>
              <a:t>Does the value preserve a start up culture. Or supporting a growth?</a:t>
            </a:r>
          </a:p>
          <a:p>
            <a:pPr rtl="1">
              <a:spcBef>
                <a:spcPts val="0"/>
              </a:spcBef>
              <a:spcAft>
                <a:spcPts val="0"/>
              </a:spcAft>
            </a:pPr>
            <a:endParaRPr lang="he-IL" sz="1200" b="0" i="0" u="none" strike="noStrike" dirty="0">
              <a:solidFill>
                <a:srgbClr val="000000"/>
              </a:solidFill>
              <a:effectLst/>
              <a:latin typeface="Arial" panose="020B0604020202020204" pitchFamily="34" charset="0"/>
            </a:endParaRPr>
          </a:p>
          <a:p>
            <a:pPr rtl="1">
              <a:spcBef>
                <a:spcPts val="0"/>
              </a:spcBef>
              <a:spcAft>
                <a:spcPts val="0"/>
              </a:spcAft>
            </a:pPr>
            <a:r>
              <a:rPr lang="en-US" sz="1200" b="0" i="0" u="none" strike="noStrike" dirty="0">
                <a:solidFill>
                  <a:srgbClr val="000000"/>
                </a:solidFill>
                <a:effectLst/>
                <a:latin typeface="Arial" panose="020B0604020202020204" pitchFamily="34" charset="0"/>
              </a:rPr>
              <a:t>Is this value shown in </a:t>
            </a:r>
            <a:r>
              <a:rPr lang="en-US" sz="1200" b="0" i="0" u="none" strike="noStrike" dirty="0" err="1">
                <a:solidFill>
                  <a:srgbClr val="000000"/>
                </a:solidFill>
                <a:effectLst/>
                <a:latin typeface="Arial" panose="020B0604020202020204" pitchFamily="34" charset="0"/>
              </a:rPr>
              <a:t>Hexa</a:t>
            </a:r>
            <a:r>
              <a:rPr lang="en-US" sz="1200" b="0" i="0" u="none" strike="noStrike" dirty="0">
                <a:solidFill>
                  <a:srgbClr val="000000"/>
                </a:solidFill>
                <a:effectLst/>
                <a:latin typeface="Arial" panose="020B0604020202020204" pitchFamily="34" charset="0"/>
              </a:rPr>
              <a:t> as a principles or a behavior </a:t>
            </a:r>
            <a:r>
              <a:rPr lang="en-US" sz="1200" b="1" i="0" u="none" strike="noStrike" dirty="0">
                <a:solidFill>
                  <a:srgbClr val="000000"/>
                </a:solidFill>
                <a:effectLst/>
                <a:latin typeface="Arial" panose="020B0604020202020204" pitchFamily="34" charset="0"/>
              </a:rPr>
              <a:t>today</a:t>
            </a:r>
            <a:r>
              <a:rPr lang="en-US" sz="1200" b="0" i="0" u="none" strike="noStrike" dirty="0">
                <a:solidFill>
                  <a:srgbClr val="000000"/>
                </a:solidFill>
                <a:effectLst/>
                <a:latin typeface="Arial" panose="020B0604020202020204" pitchFamily="34" charset="0"/>
              </a:rPr>
              <a:t> on a daily basis?</a:t>
            </a:r>
          </a:p>
          <a:p>
            <a:pPr rtl="1">
              <a:spcBef>
                <a:spcPts val="0"/>
              </a:spcBef>
              <a:spcAft>
                <a:spcPts val="0"/>
              </a:spcAft>
            </a:pPr>
            <a:endParaRPr lang="he-IL" sz="1200" b="0" i="0" u="none" strike="noStrike" dirty="0">
              <a:solidFill>
                <a:srgbClr val="000000"/>
              </a:solidFill>
              <a:effectLst/>
              <a:latin typeface="Arial" panose="020B0604020202020204" pitchFamily="34" charset="0"/>
            </a:endParaRPr>
          </a:p>
          <a:p>
            <a:pPr rtl="1">
              <a:spcBef>
                <a:spcPts val="0"/>
              </a:spcBef>
              <a:spcAft>
                <a:spcPts val="0"/>
              </a:spcAft>
            </a:pPr>
            <a:r>
              <a:rPr lang="en-US" sz="1200" dirty="0">
                <a:solidFill>
                  <a:srgbClr val="000000"/>
                </a:solidFill>
                <a:latin typeface="Arial" panose="020B0604020202020204" pitchFamily="34" charset="0"/>
              </a:rPr>
              <a:t>How far a value is from </a:t>
            </a:r>
            <a:r>
              <a:rPr lang="en-US" sz="1200" b="1" dirty="0">
                <a:solidFill>
                  <a:srgbClr val="000000"/>
                </a:solidFill>
                <a:latin typeface="Arial" panose="020B0604020202020204" pitchFamily="34" charset="0"/>
              </a:rPr>
              <a:t>my</a:t>
            </a:r>
            <a:r>
              <a:rPr lang="en-US" sz="1200" dirty="0">
                <a:solidFill>
                  <a:srgbClr val="000000"/>
                </a:solidFill>
                <a:latin typeface="Arial" panose="020B0604020202020204" pitchFamily="34" charset="0"/>
              </a:rPr>
              <a:t> OWN </a:t>
            </a:r>
            <a:r>
              <a:rPr lang="en-US" sz="1200" b="1" dirty="0">
                <a:solidFill>
                  <a:srgbClr val="000000"/>
                </a:solidFill>
                <a:latin typeface="Arial" panose="020B0604020202020204" pitchFamily="34" charset="0"/>
              </a:rPr>
              <a:t>personal</a:t>
            </a:r>
            <a:r>
              <a:rPr lang="en-US" sz="1200" dirty="0">
                <a:solidFill>
                  <a:srgbClr val="000000"/>
                </a:solidFill>
                <a:latin typeface="Arial" panose="020B0604020202020204" pitchFamily="34" charset="0"/>
              </a:rPr>
              <a:t> value?</a:t>
            </a:r>
          </a:p>
          <a:p>
            <a:pPr rtl="1">
              <a:spcBef>
                <a:spcPts val="0"/>
              </a:spcBef>
              <a:spcAft>
                <a:spcPts val="0"/>
              </a:spcAft>
            </a:pPr>
            <a:endParaRPr lang="en-US" sz="1200" dirty="0">
              <a:solidFill>
                <a:srgbClr val="000000"/>
              </a:solidFill>
              <a:latin typeface="Arial" panose="020B0604020202020204" pitchFamily="34" charset="0"/>
            </a:endParaRPr>
          </a:p>
          <a:p>
            <a:pPr rtl="1">
              <a:spcBef>
                <a:spcPts val="0"/>
              </a:spcBef>
              <a:spcAft>
                <a:spcPts val="0"/>
              </a:spcAft>
            </a:pPr>
            <a:r>
              <a:rPr lang="en-US" sz="1200" b="0" i="0" u="none" strike="noStrike" dirty="0">
                <a:solidFill>
                  <a:srgbClr val="000000"/>
                </a:solidFill>
                <a:effectLst/>
                <a:latin typeface="Arial" panose="020B0604020202020204" pitchFamily="34" charset="0"/>
              </a:rPr>
              <a:t>What will makes me </a:t>
            </a:r>
            <a:r>
              <a:rPr lang="en-US" sz="1200" b="1" i="0" u="none" strike="noStrike" dirty="0">
                <a:solidFill>
                  <a:srgbClr val="000000"/>
                </a:solidFill>
                <a:effectLst/>
                <a:latin typeface="Arial" panose="020B0604020202020204" pitchFamily="34" charset="0"/>
              </a:rPr>
              <a:t>not to act upon </a:t>
            </a:r>
            <a:r>
              <a:rPr lang="en-US" sz="1200" b="0" i="0" u="none" strike="noStrike" dirty="0">
                <a:solidFill>
                  <a:srgbClr val="000000"/>
                </a:solidFill>
                <a:effectLst/>
                <a:latin typeface="Arial" panose="020B0604020202020204" pitchFamily="34" charset="0"/>
              </a:rPr>
              <a:t>a value (think of a customer, employee, candidate investor, colleague demands)</a:t>
            </a:r>
          </a:p>
        </p:txBody>
      </p:sp>
      <p:pic>
        <p:nvPicPr>
          <p:cNvPr id="15" name="Picture 14">
            <a:extLst>
              <a:ext uri="{FF2B5EF4-FFF2-40B4-BE49-F238E27FC236}">
                <a16:creationId xmlns:a16="http://schemas.microsoft.com/office/drawing/2014/main" id="{1341C029-F0C8-4387-84BF-C23EC31605FB}"/>
              </a:ext>
            </a:extLst>
          </p:cNvPr>
          <p:cNvPicPr>
            <a:picLocks noChangeAspect="1"/>
          </p:cNvPicPr>
          <p:nvPr/>
        </p:nvPicPr>
        <p:blipFill>
          <a:blip r:embed="rId4"/>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1731678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F232-7A2A-4957-AC40-1AB256C88B20}"/>
              </a:ext>
            </a:extLst>
          </p:cNvPr>
          <p:cNvSpPr>
            <a:spLocks noGrp="1"/>
          </p:cNvSpPr>
          <p:nvPr>
            <p:ph idx="1"/>
          </p:nvPr>
        </p:nvSpPr>
        <p:spPr>
          <a:xfrm>
            <a:off x="734714" y="610647"/>
            <a:ext cx="11106304" cy="3849624"/>
          </a:xfrm>
        </p:spPr>
        <p:txBody>
          <a:bodyPr>
            <a:normAutofit/>
          </a:bodyPr>
          <a:lstStyle/>
          <a:p>
            <a:endParaRPr lang="en-US" b="1" dirty="0">
              <a:solidFill>
                <a:srgbClr val="000000"/>
              </a:solidFill>
              <a:latin typeface="Poppins"/>
            </a:endParaRPr>
          </a:p>
          <a:p>
            <a:pPr marL="0" indent="0" algn="ctr">
              <a:buNone/>
            </a:pPr>
            <a:endParaRPr lang="en-US" b="1" i="0" dirty="0">
              <a:solidFill>
                <a:srgbClr val="000000"/>
              </a:solidFill>
              <a:effectLst/>
              <a:latin typeface="Nunito"/>
            </a:endParaRPr>
          </a:p>
          <a:p>
            <a:endParaRPr lang="he-IL" dirty="0"/>
          </a:p>
        </p:txBody>
      </p:sp>
      <p:sp>
        <p:nvSpPr>
          <p:cNvPr id="10" name="TextBox 9">
            <a:extLst>
              <a:ext uri="{FF2B5EF4-FFF2-40B4-BE49-F238E27FC236}">
                <a16:creationId xmlns:a16="http://schemas.microsoft.com/office/drawing/2014/main" id="{2E91012F-D8EF-4408-B2EC-55402953BFB0}"/>
              </a:ext>
            </a:extLst>
          </p:cNvPr>
          <p:cNvSpPr txBox="1"/>
          <p:nvPr/>
        </p:nvSpPr>
        <p:spPr>
          <a:xfrm>
            <a:off x="5453647" y="3429000"/>
            <a:ext cx="748145" cy="1791854"/>
          </a:xfrm>
          <a:prstGeom prst="rect">
            <a:avLst/>
          </a:prstGeom>
          <a:noFill/>
        </p:spPr>
        <p:txBody>
          <a:bodyPr wrap="square" rtlCol="1">
            <a:spAutoFit/>
          </a:bodyPr>
          <a:lstStyle/>
          <a:p>
            <a:endParaRPr lang="he-IL" dirty="0"/>
          </a:p>
        </p:txBody>
      </p:sp>
      <p:sp>
        <p:nvSpPr>
          <p:cNvPr id="11" name="TextBox 10">
            <a:extLst>
              <a:ext uri="{FF2B5EF4-FFF2-40B4-BE49-F238E27FC236}">
                <a16:creationId xmlns:a16="http://schemas.microsoft.com/office/drawing/2014/main" id="{5BF2FBA0-908B-4872-AF53-0239E640F0A1}"/>
              </a:ext>
            </a:extLst>
          </p:cNvPr>
          <p:cNvSpPr txBox="1"/>
          <p:nvPr/>
        </p:nvSpPr>
        <p:spPr>
          <a:xfrm>
            <a:off x="5606047" y="3581400"/>
            <a:ext cx="748145" cy="1791854"/>
          </a:xfrm>
          <a:prstGeom prst="rect">
            <a:avLst/>
          </a:prstGeom>
          <a:noFill/>
        </p:spPr>
        <p:txBody>
          <a:bodyPr wrap="square" rtlCol="1">
            <a:spAutoFit/>
          </a:bodyPr>
          <a:lstStyle/>
          <a:p>
            <a:endParaRPr lang="he-IL" dirty="0"/>
          </a:p>
        </p:txBody>
      </p:sp>
      <p:sp>
        <p:nvSpPr>
          <p:cNvPr id="12" name="TextBox 11">
            <a:extLst>
              <a:ext uri="{FF2B5EF4-FFF2-40B4-BE49-F238E27FC236}">
                <a16:creationId xmlns:a16="http://schemas.microsoft.com/office/drawing/2014/main" id="{2E5E050D-FC84-423F-9F66-9743AFFD79FA}"/>
              </a:ext>
            </a:extLst>
          </p:cNvPr>
          <p:cNvSpPr txBox="1"/>
          <p:nvPr/>
        </p:nvSpPr>
        <p:spPr>
          <a:xfrm>
            <a:off x="5758447" y="3733800"/>
            <a:ext cx="748145" cy="1791854"/>
          </a:xfrm>
          <a:prstGeom prst="rect">
            <a:avLst/>
          </a:prstGeom>
          <a:noFill/>
        </p:spPr>
        <p:txBody>
          <a:bodyPr wrap="square" rtlCol="1">
            <a:spAutoFit/>
          </a:bodyPr>
          <a:lstStyle/>
          <a:p>
            <a:endParaRPr lang="he-IL" dirty="0"/>
          </a:p>
        </p:txBody>
      </p:sp>
      <p:sp>
        <p:nvSpPr>
          <p:cNvPr id="13" name="TextBox 12">
            <a:extLst>
              <a:ext uri="{FF2B5EF4-FFF2-40B4-BE49-F238E27FC236}">
                <a16:creationId xmlns:a16="http://schemas.microsoft.com/office/drawing/2014/main" id="{6C12D310-20AF-4E63-9276-F4B53E938B9C}"/>
              </a:ext>
            </a:extLst>
          </p:cNvPr>
          <p:cNvSpPr txBox="1"/>
          <p:nvPr/>
        </p:nvSpPr>
        <p:spPr>
          <a:xfrm>
            <a:off x="4963694" y="5891733"/>
            <a:ext cx="748145" cy="1791854"/>
          </a:xfrm>
          <a:prstGeom prst="rect">
            <a:avLst/>
          </a:prstGeom>
          <a:noFill/>
        </p:spPr>
        <p:txBody>
          <a:bodyPr wrap="square" rtlCol="1">
            <a:spAutoFit/>
          </a:bodyPr>
          <a:lstStyle/>
          <a:p>
            <a:endParaRPr lang="he-IL" dirty="0"/>
          </a:p>
        </p:txBody>
      </p:sp>
      <p:pic>
        <p:nvPicPr>
          <p:cNvPr id="10244" name="Picture 4" descr="Hexa3D | Scale your 3D Content">
            <a:extLst>
              <a:ext uri="{FF2B5EF4-FFF2-40B4-BE49-F238E27FC236}">
                <a16:creationId xmlns:a16="http://schemas.microsoft.com/office/drawing/2014/main" id="{BAF96791-1B20-4A15-AF1A-92DA6C68D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811" y="907959"/>
            <a:ext cx="9931611" cy="37217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1F5937-5F5A-44F8-AFEB-3E37B6F1F510}"/>
              </a:ext>
            </a:extLst>
          </p:cNvPr>
          <p:cNvSpPr txBox="1"/>
          <p:nvPr/>
        </p:nvSpPr>
        <p:spPr>
          <a:xfrm>
            <a:off x="990811" y="5678054"/>
            <a:ext cx="10594109" cy="830997"/>
          </a:xfrm>
          <a:prstGeom prst="rect">
            <a:avLst/>
          </a:prstGeom>
          <a:noFill/>
        </p:spPr>
        <p:txBody>
          <a:bodyPr wrap="square" rtlCol="1">
            <a:spAutoFit/>
          </a:bodyPr>
          <a:lstStyle/>
          <a:p>
            <a:pPr algn="ctr"/>
            <a:r>
              <a:rPr lang="en-US" sz="4800" b="1" dirty="0" err="1">
                <a:solidFill>
                  <a:schemeClr val="bg1"/>
                </a:solidFill>
                <a:latin typeface="Lava Std"/>
              </a:rPr>
              <a:t>Hexa</a:t>
            </a:r>
            <a:r>
              <a:rPr lang="en-US" b="1" dirty="0">
                <a:solidFill>
                  <a:schemeClr val="bg1"/>
                </a:solidFill>
              </a:rPr>
              <a:t> </a:t>
            </a:r>
            <a:r>
              <a:rPr lang="en-US" sz="4800" b="1" dirty="0">
                <a:solidFill>
                  <a:schemeClr val="bg1"/>
                </a:solidFill>
                <a:latin typeface="Lava Std"/>
              </a:rPr>
              <a:t>core values are</a:t>
            </a:r>
            <a:endParaRPr lang="he-IL" sz="4800" b="1" dirty="0">
              <a:solidFill>
                <a:schemeClr val="bg1"/>
              </a:solidFill>
              <a:latin typeface="Lava Std"/>
            </a:endParaRPr>
          </a:p>
        </p:txBody>
      </p:sp>
    </p:spTree>
    <p:extLst>
      <p:ext uri="{BB962C8B-B14F-4D97-AF65-F5344CB8AC3E}">
        <p14:creationId xmlns:p14="http://schemas.microsoft.com/office/powerpoint/2010/main" val="4083384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03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466E8-634C-5F43-A67B-766CC06AC7AC}"/>
              </a:ext>
            </a:extLst>
          </p:cNvPr>
          <p:cNvSpPr>
            <a:spLocks noGrp="1"/>
          </p:cNvSpPr>
          <p:nvPr>
            <p:ph idx="1"/>
          </p:nvPr>
        </p:nvSpPr>
        <p:spPr>
          <a:xfrm>
            <a:off x="399495" y="537612"/>
            <a:ext cx="11372295" cy="5199828"/>
          </a:xfrm>
        </p:spPr>
        <p:txBody>
          <a:bodyPr anchor="t">
            <a:noAutofit/>
          </a:bodyPr>
          <a:lstStyle/>
          <a:p>
            <a:pPr marL="0" indent="0" algn="ctr" rtl="1" fontAlgn="base">
              <a:buNone/>
            </a:pPr>
            <a:r>
              <a:rPr lang="en-US" sz="3600" b="1" dirty="0">
                <a:solidFill>
                  <a:srgbClr val="C00000"/>
                </a:solidFill>
                <a:latin typeface="Arial" panose="020B0604020202020204" pitchFamily="34" charset="0"/>
                <a:cs typeface="Arial" panose="020B0604020202020204" pitchFamily="34" charset="0"/>
              </a:rPr>
              <a:t>Why values?</a:t>
            </a:r>
            <a:endParaRPr lang="he-IL" sz="3600" b="1" dirty="0">
              <a:solidFill>
                <a:srgbClr val="C00000"/>
              </a:solidFill>
              <a:latin typeface="Arial" panose="020B0604020202020204" pitchFamily="34" charset="0"/>
              <a:cs typeface="Arial" panose="020B0604020202020204" pitchFamily="34" charset="0"/>
            </a:endParaRPr>
          </a:p>
          <a:p>
            <a:pPr marL="0" indent="0" algn="l" rtl="1" fontAlgn="base">
              <a:buNone/>
            </a:pPr>
            <a:endParaRPr lang="en-US" sz="3200" b="1" i="0" dirty="0">
              <a:solidFill>
                <a:srgbClr val="202124"/>
              </a:solidFill>
              <a:effectLst/>
              <a:latin typeface="arial" panose="020B0604020202020204" pitchFamily="34" charset="0"/>
            </a:endParaRPr>
          </a:p>
          <a:p>
            <a:pPr marL="0" indent="0" algn="ctr" rtl="1" fontAlgn="base">
              <a:buNone/>
            </a:pPr>
            <a:r>
              <a:rPr lang="en-US" sz="3200" b="0" i="0" dirty="0">
                <a:effectLst/>
                <a:latin typeface="arial" panose="020B0604020202020204" pitchFamily="34" charset="0"/>
              </a:rPr>
              <a:t>They are the essence of the </a:t>
            </a:r>
            <a:r>
              <a:rPr lang="en-US" sz="3200" b="1" i="0" dirty="0">
                <a:effectLst/>
                <a:latin typeface="arial" panose="020B0604020202020204" pitchFamily="34" charset="0"/>
              </a:rPr>
              <a:t>company's</a:t>
            </a:r>
            <a:r>
              <a:rPr lang="en-US" sz="3200" b="0" i="0" dirty="0">
                <a:effectLst/>
                <a:latin typeface="arial" panose="020B0604020202020204" pitchFamily="34" charset="0"/>
              </a:rPr>
              <a:t> identity </a:t>
            </a:r>
            <a:r>
              <a:rPr lang="en-US" sz="3200" b="0" i="0" dirty="0">
                <a:solidFill>
                  <a:srgbClr val="202124"/>
                </a:solidFill>
                <a:effectLst/>
                <a:latin typeface="arial" panose="020B0604020202020204" pitchFamily="34" charset="0"/>
              </a:rPr>
              <a:t>– </a:t>
            </a:r>
            <a:r>
              <a:rPr lang="en-US" sz="3200" b="0" i="0" dirty="0">
                <a:effectLst/>
                <a:latin typeface="arial" panose="020B0604020202020204" pitchFamily="34" charset="0"/>
              </a:rPr>
              <a:t>The</a:t>
            </a:r>
            <a:r>
              <a:rPr lang="en-US" sz="3200" b="0" i="0" dirty="0">
                <a:solidFill>
                  <a:srgbClr val="202124"/>
                </a:solidFill>
                <a:effectLst/>
                <a:latin typeface="arial" panose="020B0604020202020204" pitchFamily="34" charset="0"/>
              </a:rPr>
              <a:t> </a:t>
            </a:r>
            <a:r>
              <a:rPr lang="en-US" sz="3200" b="1" i="0" dirty="0">
                <a:solidFill>
                  <a:schemeClr val="bg1"/>
                </a:solidFill>
                <a:effectLst/>
                <a:latin typeface="arial" panose="020B0604020202020204" pitchFamily="34" charset="0"/>
              </a:rPr>
              <a:t>principles</a:t>
            </a:r>
            <a:r>
              <a:rPr lang="en-US" sz="3200" b="0" i="0" dirty="0">
                <a:solidFill>
                  <a:srgbClr val="202124"/>
                </a:solidFill>
                <a:effectLst/>
                <a:latin typeface="arial" panose="020B0604020202020204" pitchFamily="34" charset="0"/>
              </a:rPr>
              <a:t>, </a:t>
            </a:r>
            <a:r>
              <a:rPr lang="en-US" sz="3200" b="1" i="0" dirty="0">
                <a:solidFill>
                  <a:schemeClr val="bg1"/>
                </a:solidFill>
                <a:effectLst/>
                <a:latin typeface="arial" panose="020B0604020202020204" pitchFamily="34" charset="0"/>
              </a:rPr>
              <a:t>beliefs</a:t>
            </a:r>
            <a:r>
              <a:rPr lang="en-US" sz="3200" b="0" i="0" dirty="0">
                <a:solidFill>
                  <a:srgbClr val="202124"/>
                </a:solidFill>
                <a:effectLst/>
                <a:latin typeface="arial" panose="020B0604020202020204" pitchFamily="34" charset="0"/>
              </a:rPr>
              <a:t> </a:t>
            </a:r>
            <a:r>
              <a:rPr lang="en-US" sz="3200" b="0" i="0" dirty="0">
                <a:effectLst/>
                <a:latin typeface="arial" panose="020B0604020202020204" pitchFamily="34" charset="0"/>
              </a:rPr>
              <a:t>or</a:t>
            </a:r>
            <a:r>
              <a:rPr lang="en-US" sz="3200" b="0" i="0" dirty="0">
                <a:solidFill>
                  <a:srgbClr val="202124"/>
                </a:solidFill>
                <a:effectLst/>
                <a:latin typeface="arial" panose="020B0604020202020204" pitchFamily="34" charset="0"/>
              </a:rPr>
              <a:t> </a:t>
            </a:r>
            <a:r>
              <a:rPr lang="en-US" sz="3200" b="1" i="0" dirty="0">
                <a:solidFill>
                  <a:schemeClr val="bg1"/>
                </a:solidFill>
                <a:effectLst/>
                <a:latin typeface="arial" panose="020B0604020202020204" pitchFamily="34" charset="0"/>
              </a:rPr>
              <a:t>philosophy</a:t>
            </a:r>
            <a:r>
              <a:rPr lang="en-US" sz="3200" b="0" i="0" dirty="0">
                <a:solidFill>
                  <a:srgbClr val="202124"/>
                </a:solidFill>
                <a:effectLst/>
                <a:latin typeface="arial" panose="020B0604020202020204" pitchFamily="34" charset="0"/>
              </a:rPr>
              <a:t> </a:t>
            </a:r>
          </a:p>
          <a:p>
            <a:pPr marL="0" indent="0" rtl="1" fontAlgn="base">
              <a:buNone/>
            </a:pPr>
            <a:endParaRPr lang="en-US" sz="2800" dirty="0">
              <a:solidFill>
                <a:schemeClr val="tx1">
                  <a:lumMod val="85000"/>
                  <a:lumOff val="15000"/>
                </a:schemeClr>
              </a:solidFill>
              <a:latin typeface="+mj-lt"/>
            </a:endParaRPr>
          </a:p>
          <a:p>
            <a:pPr marL="0" indent="0" rtl="1" fontAlgn="base">
              <a:buNone/>
            </a:pPr>
            <a:endParaRPr lang="en-IL" sz="2800" dirty="0">
              <a:solidFill>
                <a:schemeClr val="tx1">
                  <a:lumMod val="85000"/>
                  <a:lumOff val="15000"/>
                </a:schemeClr>
              </a:solidFill>
              <a:latin typeface="+mj-lt"/>
            </a:endParaRPr>
          </a:p>
        </p:txBody>
      </p:sp>
      <p:pic>
        <p:nvPicPr>
          <p:cNvPr id="4" name="Picture 3">
            <a:extLst>
              <a:ext uri="{FF2B5EF4-FFF2-40B4-BE49-F238E27FC236}">
                <a16:creationId xmlns:a16="http://schemas.microsoft.com/office/drawing/2014/main" id="{AB7BC8E4-7415-47EC-BFE4-749212807C23}"/>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280177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466E8-634C-5F43-A67B-766CC06AC7AC}"/>
              </a:ext>
            </a:extLst>
          </p:cNvPr>
          <p:cNvSpPr>
            <a:spLocks noGrp="1"/>
          </p:cNvSpPr>
          <p:nvPr>
            <p:ph idx="1"/>
          </p:nvPr>
        </p:nvSpPr>
        <p:spPr>
          <a:xfrm>
            <a:off x="399495" y="537612"/>
            <a:ext cx="11372295" cy="5199828"/>
          </a:xfrm>
        </p:spPr>
        <p:txBody>
          <a:bodyPr anchor="t">
            <a:noAutofit/>
          </a:bodyPr>
          <a:lstStyle/>
          <a:p>
            <a:pPr marL="0" indent="0" algn="ctr" rtl="1" fontAlgn="base">
              <a:buNone/>
            </a:pPr>
            <a:r>
              <a:rPr lang="en-US" sz="3600" b="1" dirty="0">
                <a:solidFill>
                  <a:srgbClr val="C00000"/>
                </a:solidFill>
                <a:latin typeface="Arial" panose="020B0604020202020204" pitchFamily="34" charset="0"/>
                <a:cs typeface="Arial" panose="020B0604020202020204" pitchFamily="34" charset="0"/>
              </a:rPr>
              <a:t>Why values?</a:t>
            </a:r>
            <a:endParaRPr lang="he-IL" sz="3600" b="1" dirty="0">
              <a:solidFill>
                <a:srgbClr val="C00000"/>
              </a:solidFill>
              <a:latin typeface="Arial" panose="020B0604020202020204" pitchFamily="34" charset="0"/>
              <a:cs typeface="Arial" panose="020B0604020202020204" pitchFamily="34" charset="0"/>
            </a:endParaRPr>
          </a:p>
          <a:p>
            <a:pPr marL="0" indent="0" algn="l" rtl="1" fontAlgn="base">
              <a:buNone/>
            </a:pPr>
            <a:endParaRPr lang="en-US" sz="3200" b="1" i="0" dirty="0">
              <a:solidFill>
                <a:srgbClr val="202124"/>
              </a:solidFill>
              <a:effectLst/>
              <a:latin typeface="arial" panose="020B0604020202020204" pitchFamily="34" charset="0"/>
            </a:endParaRPr>
          </a:p>
          <a:p>
            <a:pPr marL="0" indent="0" algn="ctr" rtl="1" fontAlgn="base">
              <a:buNone/>
            </a:pPr>
            <a:r>
              <a:rPr lang="en-US" sz="3200" b="1" i="0" dirty="0">
                <a:effectLst/>
                <a:latin typeface="arial" panose="020B0604020202020204" pitchFamily="34" charset="0"/>
              </a:rPr>
              <a:t>Core values</a:t>
            </a:r>
            <a:r>
              <a:rPr lang="en-US" sz="3200" b="0" i="0" dirty="0">
                <a:effectLst/>
                <a:latin typeface="arial" panose="020B0604020202020204" pitchFamily="34" charset="0"/>
              </a:rPr>
              <a:t> educate </a:t>
            </a:r>
            <a:r>
              <a:rPr lang="en-US" sz="3200" b="1" i="0" dirty="0">
                <a:solidFill>
                  <a:schemeClr val="bg1"/>
                </a:solidFill>
                <a:effectLst/>
                <a:latin typeface="arial" panose="020B0604020202020204" pitchFamily="34" charset="0"/>
              </a:rPr>
              <a:t>Employees</a:t>
            </a:r>
            <a:r>
              <a:rPr lang="en-US" sz="3200" b="0" i="0" dirty="0">
                <a:solidFill>
                  <a:srgbClr val="202124"/>
                </a:solidFill>
                <a:effectLst/>
                <a:latin typeface="arial" panose="020B0604020202020204" pitchFamily="34" charset="0"/>
              </a:rPr>
              <a:t> – </a:t>
            </a:r>
            <a:r>
              <a:rPr lang="en-US" sz="3600" b="1" i="0" dirty="0">
                <a:solidFill>
                  <a:schemeClr val="bg1"/>
                </a:solidFill>
                <a:effectLst/>
                <a:latin typeface="arial" panose="020B0604020202020204" pitchFamily="34" charset="0"/>
              </a:rPr>
              <a:t>clients</a:t>
            </a:r>
            <a:r>
              <a:rPr lang="en-US" sz="3200" dirty="0">
                <a:solidFill>
                  <a:srgbClr val="202124"/>
                </a:solidFill>
                <a:latin typeface="arial" panose="020B0604020202020204" pitchFamily="34" charset="0"/>
              </a:rPr>
              <a:t> </a:t>
            </a:r>
            <a:r>
              <a:rPr lang="en-US" sz="3200" b="0" i="0" dirty="0">
                <a:solidFill>
                  <a:srgbClr val="202124"/>
                </a:solidFill>
                <a:effectLst/>
                <a:latin typeface="arial" panose="020B0604020202020204" pitchFamily="34" charset="0"/>
              </a:rPr>
              <a:t>– </a:t>
            </a:r>
            <a:r>
              <a:rPr lang="en-US" sz="3200" b="1" i="0" dirty="0">
                <a:solidFill>
                  <a:schemeClr val="bg1"/>
                </a:solidFill>
                <a:effectLst/>
                <a:latin typeface="arial" panose="020B0604020202020204" pitchFamily="34" charset="0"/>
              </a:rPr>
              <a:t>protentional customers</a:t>
            </a:r>
            <a:r>
              <a:rPr lang="en-US" sz="3200" b="0" i="0" dirty="0">
                <a:solidFill>
                  <a:srgbClr val="202124"/>
                </a:solidFill>
                <a:effectLst/>
                <a:latin typeface="arial" panose="020B0604020202020204" pitchFamily="34" charset="0"/>
              </a:rPr>
              <a:t>- </a:t>
            </a:r>
            <a:r>
              <a:rPr lang="en-US" sz="3200" b="1" i="0" dirty="0">
                <a:solidFill>
                  <a:schemeClr val="bg1"/>
                </a:solidFill>
                <a:effectLst/>
                <a:latin typeface="arial" panose="020B0604020202020204" pitchFamily="34" charset="0"/>
              </a:rPr>
              <a:t>Investors</a:t>
            </a:r>
            <a:r>
              <a:rPr lang="en-US" sz="3200" b="0" i="0" dirty="0">
                <a:solidFill>
                  <a:srgbClr val="202124"/>
                </a:solidFill>
                <a:effectLst/>
                <a:latin typeface="arial" panose="020B0604020202020204" pitchFamily="34" charset="0"/>
              </a:rPr>
              <a:t> </a:t>
            </a:r>
            <a:r>
              <a:rPr lang="en-US" sz="3200" b="0" i="0" dirty="0">
                <a:effectLst/>
                <a:latin typeface="arial" panose="020B0604020202020204" pitchFamily="34" charset="0"/>
              </a:rPr>
              <a:t>about what the </a:t>
            </a:r>
            <a:r>
              <a:rPr lang="en-US" sz="3200" b="1" i="0" dirty="0">
                <a:effectLst/>
                <a:latin typeface="arial" panose="020B0604020202020204" pitchFamily="34" charset="0"/>
              </a:rPr>
              <a:t>company</a:t>
            </a:r>
            <a:r>
              <a:rPr lang="en-US" sz="3200" b="0" i="0" dirty="0">
                <a:effectLst/>
                <a:latin typeface="arial" panose="020B0604020202020204" pitchFamily="34" charset="0"/>
              </a:rPr>
              <a:t> is about</a:t>
            </a:r>
          </a:p>
          <a:p>
            <a:pPr marL="0" indent="0" algn="ctr" rtl="1" fontAlgn="base">
              <a:buNone/>
            </a:pPr>
            <a:r>
              <a:rPr lang="en-US" sz="3200" b="0" i="0" dirty="0">
                <a:solidFill>
                  <a:srgbClr val="202124"/>
                </a:solidFill>
                <a:effectLst/>
                <a:latin typeface="arial" panose="020B0604020202020204" pitchFamily="34" charset="0"/>
              </a:rPr>
              <a:t> </a:t>
            </a:r>
            <a:r>
              <a:rPr lang="en-US" sz="3200" b="0" i="0" dirty="0">
                <a:effectLst/>
                <a:latin typeface="arial" panose="020B0604020202020204" pitchFamily="34" charset="0"/>
              </a:rPr>
              <a:t>and its </a:t>
            </a:r>
            <a:r>
              <a:rPr lang="en-US" sz="3200" b="1" i="0" dirty="0">
                <a:solidFill>
                  <a:schemeClr val="bg1"/>
                </a:solidFill>
                <a:effectLst/>
                <a:latin typeface="arial" panose="020B0604020202020204" pitchFamily="34" charset="0"/>
              </a:rPr>
              <a:t>uniqueness</a:t>
            </a:r>
            <a:endParaRPr lang="en-US" sz="2400" b="1" dirty="0">
              <a:solidFill>
                <a:schemeClr val="bg1"/>
              </a:solidFill>
              <a:latin typeface="Arial" panose="020B0604020202020204" pitchFamily="34" charset="0"/>
              <a:cs typeface="Arial" panose="020B0604020202020204" pitchFamily="34" charset="0"/>
            </a:endParaRPr>
          </a:p>
          <a:p>
            <a:pPr marL="0" indent="0" algn="ctr" rtl="1" fontAlgn="base">
              <a:buNone/>
            </a:pPr>
            <a:endParaRPr lang="en-US" sz="2800" dirty="0">
              <a:solidFill>
                <a:schemeClr val="tx1">
                  <a:lumMod val="85000"/>
                  <a:lumOff val="15000"/>
                </a:schemeClr>
              </a:solidFill>
              <a:latin typeface="+mj-lt"/>
            </a:endParaRPr>
          </a:p>
          <a:p>
            <a:pPr marL="0" indent="0" rtl="1" fontAlgn="base">
              <a:buNone/>
            </a:pPr>
            <a:endParaRPr lang="en-IL" sz="2800" dirty="0">
              <a:solidFill>
                <a:schemeClr val="tx1">
                  <a:lumMod val="85000"/>
                  <a:lumOff val="15000"/>
                </a:schemeClr>
              </a:solidFill>
              <a:latin typeface="+mj-lt"/>
            </a:endParaRPr>
          </a:p>
        </p:txBody>
      </p:sp>
      <p:pic>
        <p:nvPicPr>
          <p:cNvPr id="4" name="Picture 3">
            <a:extLst>
              <a:ext uri="{FF2B5EF4-FFF2-40B4-BE49-F238E27FC236}">
                <a16:creationId xmlns:a16="http://schemas.microsoft.com/office/drawing/2014/main" id="{AB7BC8E4-7415-47EC-BFE4-749212807C23}"/>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299644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466E8-634C-5F43-A67B-766CC06AC7AC}"/>
              </a:ext>
            </a:extLst>
          </p:cNvPr>
          <p:cNvSpPr>
            <a:spLocks noGrp="1"/>
          </p:cNvSpPr>
          <p:nvPr>
            <p:ph idx="1"/>
          </p:nvPr>
        </p:nvSpPr>
        <p:spPr>
          <a:xfrm>
            <a:off x="399495" y="537612"/>
            <a:ext cx="11372295" cy="5199828"/>
          </a:xfrm>
        </p:spPr>
        <p:txBody>
          <a:bodyPr anchor="t">
            <a:noAutofit/>
          </a:bodyPr>
          <a:lstStyle/>
          <a:p>
            <a:pPr marL="0" indent="0" algn="ctr" rtl="1" fontAlgn="base">
              <a:buNone/>
            </a:pPr>
            <a:r>
              <a:rPr lang="en-US" sz="3600" b="1" dirty="0">
                <a:solidFill>
                  <a:srgbClr val="C00000"/>
                </a:solidFill>
                <a:latin typeface="Arial" panose="020B0604020202020204" pitchFamily="34" charset="0"/>
                <a:cs typeface="Arial" panose="020B0604020202020204" pitchFamily="34" charset="0"/>
              </a:rPr>
              <a:t>Why values?</a:t>
            </a:r>
            <a:endParaRPr lang="he-IL" sz="3600" b="1" dirty="0">
              <a:solidFill>
                <a:srgbClr val="C00000"/>
              </a:solidFill>
              <a:latin typeface="Arial" panose="020B0604020202020204" pitchFamily="34" charset="0"/>
              <a:cs typeface="Arial" panose="020B0604020202020204" pitchFamily="34" charset="0"/>
            </a:endParaRPr>
          </a:p>
          <a:p>
            <a:pPr marL="0" indent="0" algn="l" rtl="1" fontAlgn="base">
              <a:buNone/>
            </a:pPr>
            <a:endParaRPr lang="en-US" sz="3200" b="1" i="0" dirty="0">
              <a:solidFill>
                <a:srgbClr val="202124"/>
              </a:solidFill>
              <a:effectLst/>
              <a:latin typeface="arial" panose="020B0604020202020204" pitchFamily="34" charset="0"/>
            </a:endParaRPr>
          </a:p>
          <a:p>
            <a:pPr marL="0" indent="0" algn="ctr" fontAlgn="base">
              <a:buNone/>
            </a:pPr>
            <a:r>
              <a:rPr lang="en-US" sz="3600" i="0" dirty="0">
                <a:solidFill>
                  <a:srgbClr val="000000"/>
                </a:solidFill>
                <a:effectLst/>
                <a:latin typeface="Nunito"/>
              </a:rPr>
              <a:t>Values are</a:t>
            </a:r>
            <a:r>
              <a:rPr lang="en-US" sz="3600" b="1" i="0" dirty="0">
                <a:solidFill>
                  <a:srgbClr val="000000"/>
                </a:solidFill>
                <a:effectLst/>
                <a:latin typeface="Nunito"/>
              </a:rPr>
              <a:t> </a:t>
            </a:r>
            <a:r>
              <a:rPr lang="en-US" sz="3600" b="1" i="0" dirty="0">
                <a:solidFill>
                  <a:schemeClr val="bg1"/>
                </a:solidFill>
                <a:effectLst/>
                <a:latin typeface="Nunito"/>
              </a:rPr>
              <a:t>how</a:t>
            </a:r>
            <a:r>
              <a:rPr lang="en-US" sz="3600" b="1" i="0" dirty="0">
                <a:solidFill>
                  <a:srgbClr val="000000"/>
                </a:solidFill>
                <a:effectLst/>
                <a:latin typeface="Nunito"/>
              </a:rPr>
              <a:t> </a:t>
            </a:r>
            <a:r>
              <a:rPr lang="en-US" sz="3600" i="0" dirty="0">
                <a:solidFill>
                  <a:srgbClr val="000000"/>
                </a:solidFill>
                <a:effectLst/>
                <a:latin typeface="Nunito"/>
              </a:rPr>
              <a:t>you expect people to behave; </a:t>
            </a:r>
          </a:p>
          <a:p>
            <a:pPr marL="0" indent="0" algn="ctr" fontAlgn="base">
              <a:buNone/>
            </a:pPr>
            <a:r>
              <a:rPr lang="en-US" sz="3600" i="0" dirty="0">
                <a:solidFill>
                  <a:srgbClr val="000000"/>
                </a:solidFill>
                <a:effectLst/>
                <a:latin typeface="Nunito"/>
              </a:rPr>
              <a:t>they bring your </a:t>
            </a:r>
            <a:r>
              <a:rPr lang="en-US" sz="3600" b="1" i="0" dirty="0">
                <a:solidFill>
                  <a:srgbClr val="000000"/>
                </a:solidFill>
                <a:effectLst/>
                <a:latin typeface="Nunito"/>
              </a:rPr>
              <a:t>‘</a:t>
            </a:r>
            <a:r>
              <a:rPr lang="en-US" sz="3600" b="1" i="0" dirty="0">
                <a:solidFill>
                  <a:schemeClr val="bg1"/>
                </a:solidFill>
                <a:effectLst/>
                <a:latin typeface="Nunito"/>
              </a:rPr>
              <a:t>why</a:t>
            </a:r>
            <a:r>
              <a:rPr lang="en-US" sz="3600" b="1" i="0" dirty="0">
                <a:solidFill>
                  <a:srgbClr val="000000"/>
                </a:solidFill>
                <a:effectLst/>
                <a:latin typeface="Nunito"/>
              </a:rPr>
              <a:t>’ </a:t>
            </a:r>
            <a:r>
              <a:rPr lang="en-US" sz="3600" i="0" dirty="0">
                <a:solidFill>
                  <a:srgbClr val="000000"/>
                </a:solidFill>
                <a:effectLst/>
                <a:latin typeface="Nunito"/>
              </a:rPr>
              <a:t>to life</a:t>
            </a:r>
          </a:p>
          <a:p>
            <a:pPr marL="0" indent="0" algn="ctr" rtl="1" fontAlgn="base">
              <a:buNone/>
            </a:pPr>
            <a:endParaRPr lang="en-US" sz="2800" dirty="0">
              <a:solidFill>
                <a:schemeClr val="tx1">
                  <a:lumMod val="85000"/>
                  <a:lumOff val="15000"/>
                </a:schemeClr>
              </a:solidFill>
              <a:latin typeface="+mj-lt"/>
            </a:endParaRPr>
          </a:p>
          <a:p>
            <a:pPr marL="0" indent="0" rtl="1" fontAlgn="base">
              <a:buNone/>
            </a:pPr>
            <a:endParaRPr lang="en-IL" sz="2800" dirty="0">
              <a:solidFill>
                <a:schemeClr val="tx1">
                  <a:lumMod val="85000"/>
                  <a:lumOff val="15000"/>
                </a:schemeClr>
              </a:solidFill>
              <a:latin typeface="+mj-lt"/>
            </a:endParaRPr>
          </a:p>
        </p:txBody>
      </p:sp>
      <p:pic>
        <p:nvPicPr>
          <p:cNvPr id="4" name="Picture 3">
            <a:extLst>
              <a:ext uri="{FF2B5EF4-FFF2-40B4-BE49-F238E27FC236}">
                <a16:creationId xmlns:a16="http://schemas.microsoft.com/office/drawing/2014/main" id="{AB7BC8E4-7415-47EC-BFE4-749212807C23}"/>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183941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466E8-634C-5F43-A67B-766CC06AC7AC}"/>
              </a:ext>
            </a:extLst>
          </p:cNvPr>
          <p:cNvSpPr>
            <a:spLocks noGrp="1"/>
          </p:cNvSpPr>
          <p:nvPr>
            <p:ph idx="1"/>
          </p:nvPr>
        </p:nvSpPr>
        <p:spPr>
          <a:xfrm>
            <a:off x="399495" y="537612"/>
            <a:ext cx="11372295" cy="5199828"/>
          </a:xfrm>
        </p:spPr>
        <p:txBody>
          <a:bodyPr anchor="t">
            <a:noAutofit/>
          </a:bodyPr>
          <a:lstStyle/>
          <a:p>
            <a:pPr marL="0" indent="0" algn="ctr" rtl="1" fontAlgn="base">
              <a:buNone/>
            </a:pPr>
            <a:r>
              <a:rPr lang="en-US" sz="3600" b="1" dirty="0">
                <a:solidFill>
                  <a:srgbClr val="C00000"/>
                </a:solidFill>
                <a:latin typeface="Arial" panose="020B0604020202020204" pitchFamily="34" charset="0"/>
                <a:cs typeface="Arial" panose="020B0604020202020204" pitchFamily="34" charset="0"/>
              </a:rPr>
              <a:t>Why values?</a:t>
            </a:r>
            <a:endParaRPr lang="he-IL" sz="3600" b="1" dirty="0">
              <a:solidFill>
                <a:srgbClr val="C00000"/>
              </a:solidFill>
              <a:latin typeface="Arial" panose="020B0604020202020204" pitchFamily="34" charset="0"/>
              <a:cs typeface="Arial" panose="020B0604020202020204" pitchFamily="34" charset="0"/>
            </a:endParaRPr>
          </a:p>
          <a:p>
            <a:pPr marL="0" indent="0" algn="l" rtl="1" fontAlgn="base">
              <a:buNone/>
            </a:pPr>
            <a:endParaRPr lang="en-US" sz="3200" b="1" i="0" dirty="0">
              <a:solidFill>
                <a:srgbClr val="202124"/>
              </a:solidFill>
              <a:effectLst/>
              <a:latin typeface="arial" panose="020B0604020202020204" pitchFamily="34" charset="0"/>
            </a:endParaRPr>
          </a:p>
          <a:p>
            <a:pPr marL="0" indent="0" algn="ctr" rtl="1" fontAlgn="base">
              <a:buNone/>
            </a:pPr>
            <a:r>
              <a:rPr lang="en-US" sz="3600" i="0" dirty="0">
                <a:solidFill>
                  <a:srgbClr val="000000"/>
                </a:solidFill>
                <a:effectLst/>
                <a:latin typeface="Nunito"/>
              </a:rPr>
              <a:t>Drive Employees </a:t>
            </a:r>
            <a:r>
              <a:rPr lang="en-US" sz="3600" b="1" i="0" dirty="0">
                <a:solidFill>
                  <a:schemeClr val="bg1"/>
                </a:solidFill>
                <a:effectLst/>
                <a:latin typeface="Nunito"/>
              </a:rPr>
              <a:t>community</a:t>
            </a:r>
          </a:p>
          <a:p>
            <a:pPr marL="0" indent="0" algn="ctr" rtl="1" fontAlgn="base">
              <a:buNone/>
            </a:pPr>
            <a:r>
              <a:rPr lang="en-US" sz="3600" b="1" dirty="0">
                <a:solidFill>
                  <a:schemeClr val="bg1"/>
                </a:solidFill>
                <a:latin typeface="Nunito"/>
              </a:rPr>
              <a:t>Attract</a:t>
            </a:r>
            <a:r>
              <a:rPr lang="en-US" sz="3600" b="1" dirty="0">
                <a:solidFill>
                  <a:srgbClr val="000000"/>
                </a:solidFill>
                <a:latin typeface="Nunito"/>
              </a:rPr>
              <a:t> </a:t>
            </a:r>
            <a:r>
              <a:rPr lang="en-US" sz="3600" dirty="0">
                <a:solidFill>
                  <a:srgbClr val="000000"/>
                </a:solidFill>
                <a:latin typeface="Nunito"/>
              </a:rPr>
              <a:t>the right people</a:t>
            </a:r>
          </a:p>
          <a:p>
            <a:pPr marL="0" indent="0" algn="ctr" rtl="1" fontAlgn="base">
              <a:buNone/>
            </a:pPr>
            <a:r>
              <a:rPr lang="en-US" sz="3600" b="1" dirty="0">
                <a:solidFill>
                  <a:schemeClr val="bg1"/>
                </a:solidFill>
                <a:latin typeface="Nunito"/>
              </a:rPr>
              <a:t>Simplicity</a:t>
            </a:r>
            <a:r>
              <a:rPr lang="en-US" sz="3600" b="1" dirty="0">
                <a:solidFill>
                  <a:srgbClr val="000000"/>
                </a:solidFill>
                <a:latin typeface="Nunito"/>
              </a:rPr>
              <a:t> </a:t>
            </a:r>
            <a:r>
              <a:rPr lang="en-US" sz="3600" dirty="0">
                <a:solidFill>
                  <a:srgbClr val="000000"/>
                </a:solidFill>
                <a:latin typeface="Nunito"/>
              </a:rPr>
              <a:t>interfaces and process</a:t>
            </a:r>
          </a:p>
          <a:p>
            <a:pPr marL="0" indent="0" algn="ctr" rtl="1" fontAlgn="base">
              <a:buNone/>
            </a:pPr>
            <a:r>
              <a:rPr lang="en-US" sz="3600" dirty="0">
                <a:solidFill>
                  <a:srgbClr val="000000"/>
                </a:solidFill>
                <a:latin typeface="Nunito"/>
              </a:rPr>
              <a:t>Create</a:t>
            </a:r>
            <a:r>
              <a:rPr lang="en-US" sz="3600" b="1" dirty="0">
                <a:solidFill>
                  <a:srgbClr val="000000"/>
                </a:solidFill>
                <a:latin typeface="Nunito"/>
              </a:rPr>
              <a:t> </a:t>
            </a:r>
            <a:r>
              <a:rPr lang="en-US" sz="3600" b="1" dirty="0">
                <a:solidFill>
                  <a:schemeClr val="bg1"/>
                </a:solidFill>
                <a:latin typeface="Nunito"/>
              </a:rPr>
              <a:t>differentiation</a:t>
            </a:r>
          </a:p>
          <a:p>
            <a:pPr marL="0" indent="0" algn="ctr" rtl="1" fontAlgn="base">
              <a:buNone/>
            </a:pPr>
            <a:endParaRPr lang="en-US" sz="3600" b="1" dirty="0">
              <a:solidFill>
                <a:srgbClr val="000000"/>
              </a:solidFill>
              <a:latin typeface="Nunito"/>
            </a:endParaRPr>
          </a:p>
          <a:p>
            <a:pPr marL="0" indent="0" rtl="1" fontAlgn="base">
              <a:buNone/>
            </a:pPr>
            <a:endParaRPr lang="en-IL" sz="2800" dirty="0">
              <a:solidFill>
                <a:schemeClr val="tx1">
                  <a:lumMod val="85000"/>
                  <a:lumOff val="15000"/>
                </a:schemeClr>
              </a:solidFill>
              <a:latin typeface="+mj-lt"/>
            </a:endParaRPr>
          </a:p>
        </p:txBody>
      </p:sp>
      <p:pic>
        <p:nvPicPr>
          <p:cNvPr id="4" name="Picture 3">
            <a:extLst>
              <a:ext uri="{FF2B5EF4-FFF2-40B4-BE49-F238E27FC236}">
                <a16:creationId xmlns:a16="http://schemas.microsoft.com/office/drawing/2014/main" id="{AB7BC8E4-7415-47EC-BFE4-749212807C23}"/>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Tree>
    <p:extLst>
      <p:ext uri="{BB962C8B-B14F-4D97-AF65-F5344CB8AC3E}">
        <p14:creationId xmlns:p14="http://schemas.microsoft.com/office/powerpoint/2010/main" val="256245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466E8-634C-5F43-A67B-766CC06AC7AC}"/>
              </a:ext>
            </a:extLst>
          </p:cNvPr>
          <p:cNvSpPr>
            <a:spLocks noGrp="1"/>
          </p:cNvSpPr>
          <p:nvPr>
            <p:ph idx="1"/>
          </p:nvPr>
        </p:nvSpPr>
        <p:spPr>
          <a:xfrm>
            <a:off x="399495" y="537612"/>
            <a:ext cx="11372295" cy="5199828"/>
          </a:xfrm>
        </p:spPr>
        <p:txBody>
          <a:bodyPr anchor="t">
            <a:noAutofit/>
          </a:bodyPr>
          <a:lstStyle/>
          <a:p>
            <a:pPr marL="0" indent="0" algn="ctr" rtl="1" fontAlgn="base">
              <a:buNone/>
            </a:pPr>
            <a:r>
              <a:rPr lang="en-US" sz="3600" b="1" dirty="0">
                <a:solidFill>
                  <a:srgbClr val="C00000"/>
                </a:solidFill>
                <a:latin typeface="Arial" panose="020B0604020202020204" pitchFamily="34" charset="0"/>
                <a:cs typeface="Arial" panose="020B0604020202020204" pitchFamily="34" charset="0"/>
              </a:rPr>
              <a:t>Why Now?</a:t>
            </a:r>
            <a:endParaRPr lang="he-IL" sz="3600" b="1" dirty="0">
              <a:solidFill>
                <a:srgbClr val="C00000"/>
              </a:solidFill>
              <a:latin typeface="Arial" panose="020B0604020202020204" pitchFamily="34" charset="0"/>
              <a:cs typeface="Arial" panose="020B0604020202020204" pitchFamily="34" charset="0"/>
            </a:endParaRPr>
          </a:p>
          <a:p>
            <a:pPr marL="0" indent="0" algn="l" rtl="1" fontAlgn="base">
              <a:buNone/>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0" indent="0" algn="l" rtl="1" fontAlgn="base">
              <a:buNone/>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0" indent="0" algn="l" rtl="1" fontAlgn="base">
              <a:buNone/>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0" indent="0" rtl="1" fontAlgn="base">
              <a:buNone/>
            </a:pPr>
            <a:endParaRPr lang="en-US" sz="2800" dirty="0">
              <a:solidFill>
                <a:schemeClr val="tx1">
                  <a:lumMod val="85000"/>
                  <a:lumOff val="15000"/>
                </a:schemeClr>
              </a:solidFill>
              <a:latin typeface="+mj-lt"/>
            </a:endParaRPr>
          </a:p>
          <a:p>
            <a:pPr marL="0" indent="0" rtl="1" fontAlgn="base">
              <a:buNone/>
            </a:pPr>
            <a:endParaRPr lang="en-IL" sz="2800" dirty="0">
              <a:solidFill>
                <a:schemeClr val="tx1">
                  <a:lumMod val="85000"/>
                  <a:lumOff val="15000"/>
                </a:schemeClr>
              </a:solidFill>
              <a:latin typeface="+mj-lt"/>
            </a:endParaRPr>
          </a:p>
        </p:txBody>
      </p:sp>
      <p:pic>
        <p:nvPicPr>
          <p:cNvPr id="4" name="Picture 3">
            <a:extLst>
              <a:ext uri="{FF2B5EF4-FFF2-40B4-BE49-F238E27FC236}">
                <a16:creationId xmlns:a16="http://schemas.microsoft.com/office/drawing/2014/main" id="{AB7BC8E4-7415-47EC-BFE4-749212807C23}"/>
              </a:ext>
            </a:extLst>
          </p:cNvPr>
          <p:cNvPicPr>
            <a:picLocks noChangeAspect="1"/>
          </p:cNvPicPr>
          <p:nvPr/>
        </p:nvPicPr>
        <p:blipFill>
          <a:blip r:embed="rId2"/>
          <a:stretch>
            <a:fillRect/>
          </a:stretch>
        </p:blipFill>
        <p:spPr>
          <a:xfrm>
            <a:off x="251277" y="5826217"/>
            <a:ext cx="4670270" cy="778378"/>
          </a:xfrm>
          <a:prstGeom prst="rect">
            <a:avLst/>
          </a:prstGeom>
          <a:ln>
            <a:noFill/>
          </a:ln>
          <a:effectLst>
            <a:softEdge rad="112500"/>
          </a:effectLst>
        </p:spPr>
      </p:pic>
      <p:pic>
        <p:nvPicPr>
          <p:cNvPr id="5" name="Picture 4">
            <a:extLst>
              <a:ext uri="{FF2B5EF4-FFF2-40B4-BE49-F238E27FC236}">
                <a16:creationId xmlns:a16="http://schemas.microsoft.com/office/drawing/2014/main" id="{C1FCDE37-ED58-455F-A6F6-90870CE1821A}"/>
              </a:ext>
            </a:extLst>
          </p:cNvPr>
          <p:cNvPicPr>
            <a:picLocks noChangeAspect="1"/>
          </p:cNvPicPr>
          <p:nvPr/>
        </p:nvPicPr>
        <p:blipFill>
          <a:blip r:embed="rId3"/>
          <a:stretch>
            <a:fillRect/>
          </a:stretch>
        </p:blipFill>
        <p:spPr>
          <a:xfrm>
            <a:off x="251278" y="1241854"/>
            <a:ext cx="11689446" cy="5362741"/>
          </a:xfrm>
          <a:prstGeom prst="rect">
            <a:avLst/>
          </a:prstGeom>
        </p:spPr>
      </p:pic>
    </p:spTree>
    <p:extLst>
      <p:ext uri="{BB962C8B-B14F-4D97-AF65-F5344CB8AC3E}">
        <p14:creationId xmlns:p14="http://schemas.microsoft.com/office/powerpoint/2010/main" val="322961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7B74-1C71-491E-A347-7A635355FDE8}"/>
              </a:ext>
            </a:extLst>
          </p:cNvPr>
          <p:cNvSpPr>
            <a:spLocks noGrp="1"/>
          </p:cNvSpPr>
          <p:nvPr>
            <p:ph type="title"/>
          </p:nvPr>
        </p:nvSpPr>
        <p:spPr/>
        <p:txBody>
          <a:bodyPr/>
          <a:lstStyle/>
          <a:p>
            <a:pPr algn="ctr"/>
            <a:r>
              <a:rPr lang="en-US" b="1" dirty="0">
                <a:solidFill>
                  <a:srgbClr val="C00000"/>
                </a:solidFill>
                <a:latin typeface="Arial" panose="020B0604020202020204" pitchFamily="34" charset="0"/>
                <a:cs typeface="Arial" panose="020B0604020202020204" pitchFamily="34" charset="0"/>
              </a:rPr>
              <a:t>And few more wards…</a:t>
            </a:r>
            <a:endParaRPr lang="he-IL" b="1"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1AB6CD-5EE3-4441-8ABA-DCD8CE7410DB}"/>
              </a:ext>
            </a:extLst>
          </p:cNvPr>
          <p:cNvSpPr>
            <a:spLocks noGrp="1"/>
          </p:cNvSpPr>
          <p:nvPr>
            <p:ph idx="1"/>
          </p:nvPr>
        </p:nvSpPr>
        <p:spPr>
          <a:xfrm>
            <a:off x="906162" y="1781844"/>
            <a:ext cx="10058400" cy="3849624"/>
          </a:xfrm>
        </p:spPr>
        <p:txBody>
          <a:bodyPr/>
          <a:lstStyle/>
          <a:p>
            <a:pPr algn="ctr"/>
            <a:r>
              <a:rPr lang="en-US" b="0" i="0" dirty="0">
                <a:solidFill>
                  <a:srgbClr val="222222"/>
                </a:solidFill>
                <a:effectLst/>
                <a:latin typeface="Arial" panose="020B0604020202020204" pitchFamily="34" charset="0"/>
              </a:rPr>
              <a:t> </a:t>
            </a:r>
            <a:r>
              <a:rPr lang="en-US" sz="3600" dirty="0">
                <a:solidFill>
                  <a:srgbClr val="000000"/>
                </a:solidFill>
                <a:latin typeface="Nunito"/>
              </a:rPr>
              <a:t>Defining our culture will allow us to become the world's largest synthetic data creator and venture into additional verticals and products. We do so now since I am no longer </a:t>
            </a:r>
            <a:r>
              <a:rPr lang="en-US" sz="3600" dirty="0" err="1">
                <a:solidFill>
                  <a:srgbClr val="000000"/>
                </a:solidFill>
                <a:latin typeface="Nunito"/>
              </a:rPr>
              <a:t>Hexa</a:t>
            </a:r>
            <a:r>
              <a:rPr lang="en-US" sz="3600" dirty="0">
                <a:solidFill>
                  <a:srgbClr val="000000"/>
                </a:solidFill>
                <a:latin typeface="Nunito"/>
              </a:rPr>
              <a:t>, they are. </a:t>
            </a:r>
            <a:endParaRPr lang="he-IL" sz="3600" dirty="0">
              <a:solidFill>
                <a:srgbClr val="000000"/>
              </a:solidFill>
              <a:latin typeface="Nunito"/>
            </a:endParaRPr>
          </a:p>
        </p:txBody>
      </p:sp>
    </p:spTree>
    <p:extLst>
      <p:ext uri="{BB962C8B-B14F-4D97-AF65-F5344CB8AC3E}">
        <p14:creationId xmlns:p14="http://schemas.microsoft.com/office/powerpoint/2010/main" val="176736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7BC8E4-7415-47EC-BFE4-749212807C23}"/>
              </a:ext>
            </a:extLst>
          </p:cNvPr>
          <p:cNvPicPr>
            <a:picLocks noChangeAspect="1"/>
          </p:cNvPicPr>
          <p:nvPr/>
        </p:nvPicPr>
        <p:blipFill>
          <a:blip r:embed="rId3"/>
          <a:stretch>
            <a:fillRect/>
          </a:stretch>
        </p:blipFill>
        <p:spPr>
          <a:xfrm>
            <a:off x="251277" y="5826217"/>
            <a:ext cx="4670270" cy="778378"/>
          </a:xfrm>
          <a:prstGeom prst="rect">
            <a:avLst/>
          </a:prstGeom>
          <a:ln>
            <a:noFill/>
          </a:ln>
          <a:effectLst>
            <a:softEdge rad="112500"/>
          </a:effectLst>
        </p:spPr>
      </p:pic>
      <p:sp>
        <p:nvSpPr>
          <p:cNvPr id="6" name="Content Placeholder 2">
            <a:extLst>
              <a:ext uri="{FF2B5EF4-FFF2-40B4-BE49-F238E27FC236}">
                <a16:creationId xmlns:a16="http://schemas.microsoft.com/office/drawing/2014/main" id="{F44C5815-A47A-4FD5-B1F7-E536774A4A2E}"/>
              </a:ext>
            </a:extLst>
          </p:cNvPr>
          <p:cNvSpPr txBox="1">
            <a:spLocks/>
          </p:cNvSpPr>
          <p:nvPr/>
        </p:nvSpPr>
        <p:spPr>
          <a:xfrm>
            <a:off x="470518" y="585926"/>
            <a:ext cx="11370816" cy="5107126"/>
          </a:xfrm>
          <a:prstGeom prst="rect">
            <a:avLst/>
          </a:prstGeom>
        </p:spPr>
        <p:txBody>
          <a:bodyPr vert="horz" lIns="91440" tIns="45720" rIns="91440" bIns="45720" rtlCol="0" anchor="t">
            <a:noAutofit/>
          </a:bodyPr>
          <a:lstStyle>
            <a:lvl1pPr marL="182880" indent="-182880" algn="r" defTabSz="914400" rtl="1"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fontAlgn="base">
              <a:buFont typeface="Garamond" pitchFamily="18" charset="0"/>
              <a:buNone/>
            </a:pPr>
            <a:r>
              <a:rPr lang="en-US" sz="3600" b="1" dirty="0">
                <a:solidFill>
                  <a:srgbClr val="C00000"/>
                </a:solidFill>
                <a:latin typeface="Arial" panose="020B0604020202020204" pitchFamily="34" charset="0"/>
                <a:cs typeface="Arial" panose="020B0604020202020204" pitchFamily="34" charset="0"/>
              </a:rPr>
              <a:t>Session deliverables</a:t>
            </a:r>
            <a:endParaRPr lang="he-IL" sz="3600" b="1" dirty="0">
              <a:solidFill>
                <a:srgbClr val="C00000"/>
              </a:solidFill>
              <a:latin typeface="Arial" panose="020B0604020202020204" pitchFamily="34" charset="0"/>
              <a:cs typeface="Arial" panose="020B0604020202020204" pitchFamily="34" charset="0"/>
            </a:endParaRPr>
          </a:p>
          <a:p>
            <a:pPr marL="0" indent="0" algn="l" fontAlgn="base">
              <a:buFont typeface="Garamond" pitchFamily="18" charset="0"/>
              <a:buNone/>
            </a:pPr>
            <a:r>
              <a:rPr lang="en-US" sz="2800" dirty="0">
                <a:latin typeface="Arial" panose="020B0604020202020204" pitchFamily="34" charset="0"/>
                <a:cs typeface="Arial" panose="020B0604020202020204" pitchFamily="34" charset="0"/>
              </a:rPr>
              <a:t>Define why and what are THE </a:t>
            </a:r>
            <a:r>
              <a:rPr lang="en-US" sz="2800" dirty="0" err="1">
                <a:latin typeface="Arial" panose="020B0604020202020204" pitchFamily="34" charset="0"/>
                <a:cs typeface="Arial" panose="020B0604020202020204" pitchFamily="34" charset="0"/>
              </a:rPr>
              <a:t>Hexa</a:t>
            </a:r>
            <a:r>
              <a:rPr lang="en-US" sz="2800" dirty="0">
                <a:latin typeface="Arial" panose="020B0604020202020204" pitchFamily="34" charset="0"/>
                <a:cs typeface="Arial" panose="020B0604020202020204" pitchFamily="34" charset="0"/>
              </a:rPr>
              <a:t> </a:t>
            </a:r>
            <a:r>
              <a:rPr lang="en-US" sz="6600" dirty="0">
                <a:solidFill>
                  <a:schemeClr val="bg1"/>
                </a:solidFill>
                <a:latin typeface="Arial" panose="020B0604020202020204" pitchFamily="34" charset="0"/>
                <a:cs typeface="Arial" panose="020B0604020202020204" pitchFamily="34" charset="0"/>
              </a:rPr>
              <a:t>4</a:t>
            </a:r>
            <a:r>
              <a:rPr lang="en-US" sz="2800" dirty="0">
                <a:solidFill>
                  <a:schemeClr val="tx1">
                    <a:lumMod val="85000"/>
                    <a:lumOff val="15000"/>
                  </a:schemeClr>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core values by:</a:t>
            </a:r>
          </a:p>
          <a:p>
            <a:pPr marL="0" indent="0" algn="l" fontAlgn="base">
              <a:buFont typeface="Garamond" pitchFamily="18" charset="0"/>
              <a:buNone/>
            </a:pPr>
            <a:endParaRPr lang="en-US" sz="2800" dirty="0">
              <a:latin typeface="Arial" panose="020B0604020202020204" pitchFamily="34" charset="0"/>
              <a:cs typeface="Arial" panose="020B0604020202020204" pitchFamily="34" charset="0"/>
            </a:endParaRPr>
          </a:p>
          <a:p>
            <a:pPr marL="0" indent="0" algn="l" fontAlgn="base">
              <a:buFont typeface="Garamond" pitchFamily="18" charset="0"/>
              <a:buNone/>
            </a:pPr>
            <a:r>
              <a:rPr lang="en-US" sz="2800" dirty="0">
                <a:latin typeface="Arial" panose="020B0604020202020204" pitchFamily="34" charset="0"/>
                <a:cs typeface="Arial" panose="020B0604020202020204" pitchFamily="34" charset="0"/>
              </a:rPr>
              <a:t>Define the right and unique 4 words</a:t>
            </a:r>
          </a:p>
          <a:p>
            <a:pPr marL="0" indent="0" algn="l" fontAlgn="base">
              <a:buFont typeface="Garamond" pitchFamily="18" charset="0"/>
              <a:buNone/>
            </a:pPr>
            <a:endParaRPr lang="he-IL" sz="2800" dirty="0">
              <a:latin typeface="Arial" panose="020B0604020202020204" pitchFamily="34" charset="0"/>
              <a:cs typeface="Arial" panose="020B0604020202020204" pitchFamily="34" charset="0"/>
            </a:endParaRPr>
          </a:p>
          <a:p>
            <a:pPr marL="0" indent="0" algn="l" fontAlgn="base">
              <a:buFont typeface="Garamond" pitchFamily="18" charset="0"/>
              <a:buNone/>
            </a:pPr>
            <a:r>
              <a:rPr lang="en-US" sz="2800" dirty="0">
                <a:latin typeface="Arial" panose="020B0604020202020204" pitchFamily="34" charset="0"/>
                <a:cs typeface="Arial" panose="020B0604020202020204" pitchFamily="34" charset="0"/>
              </a:rPr>
              <a:t>Phrase the 4 words meaning and explanation in a sentence for each value</a:t>
            </a:r>
          </a:p>
          <a:p>
            <a:pPr marL="0" indent="0" algn="l" fontAlgn="base">
              <a:buFont typeface="Garamond" pitchFamily="18" charset="0"/>
              <a:buNone/>
            </a:pPr>
            <a:endParaRPr lang="en-US" sz="2800" dirty="0">
              <a:solidFill>
                <a:schemeClr val="tx1">
                  <a:lumMod val="85000"/>
                  <a:lumOff val="15000"/>
                </a:schemeClr>
              </a:solidFill>
              <a:latin typeface="Arial" panose="020B0604020202020204" pitchFamily="34" charset="0"/>
              <a:cs typeface="Arial" panose="020B0604020202020204" pitchFamily="34" charset="0"/>
            </a:endParaRPr>
          </a:p>
          <a:p>
            <a:pPr marL="0" indent="0" fontAlgn="base">
              <a:buFont typeface="Garamond" pitchFamily="18" charset="0"/>
              <a:buNone/>
            </a:pPr>
            <a:endParaRPr lang="en-US" sz="2800" dirty="0">
              <a:solidFill>
                <a:schemeClr val="tx1">
                  <a:lumMod val="85000"/>
                  <a:lumOff val="15000"/>
                </a:schemeClr>
              </a:solidFill>
              <a:latin typeface="+mj-lt"/>
            </a:endParaRPr>
          </a:p>
          <a:p>
            <a:pPr marL="0" indent="0" fontAlgn="base">
              <a:buFont typeface="Garamond" pitchFamily="18" charset="0"/>
              <a:buNone/>
            </a:pPr>
            <a:endParaRPr lang="en-IL" sz="2800" dirty="0">
              <a:solidFill>
                <a:schemeClr val="tx1">
                  <a:lumMod val="85000"/>
                  <a:lumOff val="15000"/>
                </a:schemeClr>
              </a:solidFill>
              <a:latin typeface="+mj-lt"/>
            </a:endParaRPr>
          </a:p>
        </p:txBody>
      </p:sp>
    </p:spTree>
    <p:extLst>
      <p:ext uri="{BB962C8B-B14F-4D97-AF65-F5344CB8AC3E}">
        <p14:creationId xmlns:p14="http://schemas.microsoft.com/office/powerpoint/2010/main" val="1989829898"/>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2.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{04644D47-07A1-452A-AD33-E925A68FAE65}tf78829772</Template>
  <TotalTime>4770</TotalTime>
  <Words>1425</Words>
  <Application>Microsoft Office PowerPoint</Application>
  <PresentationFormat>Widescreen</PresentationFormat>
  <Paragraphs>207</Paragraphs>
  <Slides>27</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arial</vt:lpstr>
      <vt:lpstr>Calibri</vt:lpstr>
      <vt:lpstr>Garamond</vt:lpstr>
      <vt:lpstr>Lava Std</vt:lpstr>
      <vt:lpstr>Nunito</vt:lpstr>
      <vt:lpstr>Poppins</vt:lpstr>
      <vt:lpstr>Sagona Book</vt:lpstr>
      <vt:lpstr>Sagona ExtraLight</vt:lpstr>
      <vt:lpstr>Slack-Circular-Pro</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few more wards…</vt:lpstr>
      <vt:lpstr>PowerPoint Presentation</vt:lpstr>
      <vt:lpstr>Fundamental ground rules</vt:lpstr>
      <vt:lpstr>Fundamental ground rules</vt:lpstr>
      <vt:lpstr>Fundamental ground rules</vt:lpstr>
      <vt:lpstr>Fundamental ground rules</vt:lpstr>
      <vt:lpstr>What your values should be ?</vt:lpstr>
      <vt:lpstr>Some Examples</vt:lpstr>
      <vt:lpstr>PowerPoint Presentation</vt:lpstr>
      <vt:lpstr>Your mission</vt:lpstr>
      <vt:lpstr>PowerPoint Presentation</vt:lpstr>
      <vt:lpstr>PowerPoint Presentation</vt:lpstr>
      <vt:lpstr>Your mission</vt:lpstr>
      <vt:lpstr>The guidelines are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dc:creator>
  <cp:lastModifiedBy>Hila</cp:lastModifiedBy>
  <cp:revision>75</cp:revision>
  <dcterms:created xsi:type="dcterms:W3CDTF">2020-07-26T18:41:32Z</dcterms:created>
  <dcterms:modified xsi:type="dcterms:W3CDTF">2021-06-08T14:02:36Z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